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6.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62" r:id="rId5"/>
    <p:sldId id="329" r:id="rId6"/>
    <p:sldId id="330" r:id="rId7"/>
    <p:sldId id="344" r:id="rId8"/>
    <p:sldId id="353" r:id="rId9"/>
    <p:sldId id="349" r:id="rId10"/>
    <p:sldId id="345" r:id="rId11"/>
    <p:sldId id="346" r:id="rId12"/>
    <p:sldId id="347" r:id="rId13"/>
    <p:sldId id="348" r:id="rId14"/>
    <p:sldId id="350" r:id="rId15"/>
    <p:sldId id="351" r:id="rId16"/>
    <p:sldId id="352" r:id="rId17"/>
    <p:sldId id="332" r:id="rId18"/>
    <p:sldId id="333" r:id="rId19"/>
    <p:sldId id="334" r:id="rId20"/>
    <p:sldId id="335" r:id="rId21"/>
    <p:sldId id="336" r:id="rId22"/>
    <p:sldId id="337" r:id="rId23"/>
    <p:sldId id="338" r:id="rId24"/>
    <p:sldId id="341" r:id="rId25"/>
    <p:sldId id="339" r:id="rId26"/>
    <p:sldId id="340" r:id="rId27"/>
    <p:sldId id="342" r:id="rId28"/>
    <p:sldId id="343" r:id="rId29"/>
    <p:sldId id="331" r:id="rId30"/>
    <p:sldId id="257" r:id="rId31"/>
    <p:sldId id="258" r:id="rId32"/>
    <p:sldId id="259" r:id="rId33"/>
    <p:sldId id="260" r:id="rId34"/>
    <p:sldId id="261" r:id="rId35"/>
    <p:sldId id="26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FE3226-131B-49DF-B4AB-1FEB75FB300C}">
          <p14:sldIdLst>
            <p14:sldId id="262"/>
          </p14:sldIdLst>
        </p14:section>
        <p14:section name="Intro" id="{33285250-2ED2-4084-91AA-ADB94442649F}">
          <p14:sldIdLst>
            <p14:sldId id="329"/>
            <p14:sldId id="330"/>
            <p14:sldId id="344"/>
            <p14:sldId id="353"/>
            <p14:sldId id="349"/>
            <p14:sldId id="345"/>
            <p14:sldId id="346"/>
            <p14:sldId id="347"/>
            <p14:sldId id="348"/>
            <p14:sldId id="350"/>
            <p14:sldId id="351"/>
            <p14:sldId id="352"/>
          </p14:sldIdLst>
        </p14:section>
        <p14:section name="SlidesForVideos - Synapse" id="{1CE5C59F-883C-46FC-8562-C2E4E6AB5EA1}">
          <p14:sldIdLst>
            <p14:sldId id="332"/>
            <p14:sldId id="333"/>
            <p14:sldId id="334"/>
            <p14:sldId id="335"/>
            <p14:sldId id="336"/>
            <p14:sldId id="337"/>
            <p14:sldId id="338"/>
            <p14:sldId id="341"/>
            <p14:sldId id="339"/>
            <p14:sldId id="340"/>
            <p14:sldId id="342"/>
            <p14:sldId id="343"/>
            <p14:sldId id="331"/>
          </p14:sldIdLst>
        </p14:section>
        <p14:section name="Scenario 1" id="{6B8A88AF-69F8-47F9-825D-E26CFE4265D0}">
          <p14:sldIdLst>
            <p14:sldId id="257"/>
          </p14:sldIdLst>
        </p14:section>
        <p14:section name="Scenario 2" id="{5675B19D-1E9B-4E72-B2E9-52F2B1D973F3}">
          <p14:sldIdLst>
            <p14:sldId id="258"/>
          </p14:sldIdLst>
        </p14:section>
        <p14:section name="Scenario 3" id="{9A9A2D40-48AC-44D8-82E8-5AEAC261AE1B}">
          <p14:sldIdLst>
            <p14:sldId id="259"/>
          </p14:sldIdLst>
        </p14:section>
        <p14:section name="Scenario 4" id="{05E0DD58-2237-44C9-844E-662DEC54AFFE}">
          <p14:sldIdLst>
            <p14:sldId id="260"/>
          </p14:sldIdLst>
        </p14:section>
        <p14:section name="Summary" id="{0C07CCFC-AACC-44FD-BEC7-1BF31D081064}">
          <p14:sldIdLst>
            <p14:sldId id="261"/>
          </p14:sldIdLst>
        </p14:section>
        <p14:section name="Outro" id="{072BCDD5-F04E-4CA4-BCE5-735921163580}">
          <p14:sldIdLst>
            <p14:sldId id="263"/>
          </p14:sldIdLst>
        </p14:section>
        <p14:section name="Intro" id="{DAF50551-07C1-42E5-8D67-21630B656E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40E"/>
    <a:srgbClr val="1908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8" autoAdjust="0"/>
    <p:restoredTop sz="78444" autoAdjust="0"/>
  </p:normalViewPr>
  <p:slideViewPr>
    <p:cSldViewPr snapToGrid="0">
      <p:cViewPr varScale="1">
        <p:scale>
          <a:sx n="57" d="100"/>
          <a:sy n="57" d="100"/>
        </p:scale>
        <p:origin x="62" y="11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A5EE5-056C-45BC-A7E4-27C94B7A2386}" type="datetimeFigureOut">
              <a:rPr lang="en-AU" smtClean="0"/>
              <a:t>3/03/2024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B930A4-BA94-4B8B-ACD2-C9AED4D24FD7}" type="slidenum">
              <a:rPr lang="en-AU" smtClean="0"/>
              <a:t>‹#›</a:t>
            </a:fld>
            <a:endParaRPr lang="en-AU"/>
          </a:p>
        </p:txBody>
      </p:sp>
    </p:spTree>
    <p:extLst>
      <p:ext uri="{BB962C8B-B14F-4D97-AF65-F5344CB8AC3E}">
        <p14:creationId xmlns:p14="http://schemas.microsoft.com/office/powerpoint/2010/main" val="1642804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54924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54924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5969"/>
                </a:solidFill>
                <a:effectLst/>
                <a:latin typeface="Roboto" panose="02000000000000000000" pitchFamily="2" charset="0"/>
              </a:rPr>
              <a:t>This 100-minute session is co-presented and will showcase Microsoft cloud-based analytics components that can be used in solutions that span the entire data lifecycle, from source system ingestion to visualization of data in reports and dashboards.</a:t>
            </a:r>
            <a:br>
              <a:rPr lang="en-US" b="0" i="0" dirty="0">
                <a:solidFill>
                  <a:srgbClr val="445969"/>
                </a:solidFill>
                <a:effectLst/>
                <a:latin typeface="Roboto" panose="02000000000000000000" pitchFamily="2" charset="0"/>
              </a:rPr>
            </a:br>
            <a:r>
              <a:rPr lang="en-US" b="0" i="0" dirty="0">
                <a:solidFill>
                  <a:srgbClr val="445969"/>
                </a:solidFill>
                <a:effectLst/>
                <a:latin typeface="Roboto" panose="02000000000000000000" pitchFamily="2" charset="0"/>
              </a:rPr>
              <a:t>The first part of this session will walk through the architectural decisions that were made to provide a complete solution based on Platform-as-a-Service components, before showcasing full implementation steps and providing attendees with reusable templates that can be used to recreate the demonstrated system. We’ll consider components such as Data Factory, Azure SQL Databases, Synapse Analytics, SQL Reporting Services and Power BI.</a:t>
            </a:r>
            <a:br>
              <a:rPr lang="en-US" b="0" i="0" dirty="0">
                <a:solidFill>
                  <a:srgbClr val="445969"/>
                </a:solidFill>
                <a:effectLst/>
                <a:latin typeface="Roboto" panose="02000000000000000000" pitchFamily="2" charset="0"/>
              </a:rPr>
            </a:br>
            <a:r>
              <a:rPr lang="en-US" b="0" i="0" dirty="0">
                <a:solidFill>
                  <a:srgbClr val="445969"/>
                </a:solidFill>
                <a:effectLst/>
                <a:latin typeface="Roboto" panose="02000000000000000000" pitchFamily="2" charset="0"/>
              </a:rPr>
              <a:t>Once the solution has been completed, we’ll look to migrate the solution to Microsoft Fabric. We’ll consider what can be moved easily, what may need to be recreated, and what, if anything, can be omitted from the Fabric solutions. We’ll consider components such as Lakehouse, including shortcuts, notebooks and Power BI using direct lake.</a:t>
            </a:r>
            <a:br>
              <a:rPr lang="en-US" b="0" i="0" dirty="0">
                <a:solidFill>
                  <a:srgbClr val="445969"/>
                </a:solidFill>
                <a:effectLst/>
                <a:latin typeface="Roboto" panose="02000000000000000000" pitchFamily="2" charset="0"/>
              </a:rPr>
            </a:br>
            <a:r>
              <a:rPr lang="en-US" b="0" i="0" dirty="0">
                <a:solidFill>
                  <a:srgbClr val="445969"/>
                </a:solidFill>
                <a:effectLst/>
                <a:latin typeface="Roboto" panose="02000000000000000000" pitchFamily="2" charset="0"/>
              </a:rPr>
              <a:t>Finally, we’ll evaluate the merits of each solution in terms of performance, maintainability, and cost. We’ll take a critical look at both solutions and evaluate what worked well in each solution and what improvements we could have made.</a:t>
            </a:r>
            <a:br>
              <a:rPr lang="en-US" b="0" i="0" dirty="0">
                <a:solidFill>
                  <a:srgbClr val="445969"/>
                </a:solidFill>
                <a:effectLst/>
                <a:latin typeface="Roboto" panose="02000000000000000000" pitchFamily="2" charset="0"/>
              </a:rPr>
            </a:br>
            <a:r>
              <a:rPr lang="en-US" b="0" i="0" dirty="0">
                <a:solidFill>
                  <a:srgbClr val="445969"/>
                </a:solidFill>
                <a:effectLst/>
                <a:latin typeface="Roboto" panose="02000000000000000000" pitchFamily="2" charset="0"/>
              </a:rPr>
              <a:t>The scenario is based on several real-world situations that the presenters have encountered in their long and varied careers as Microsoft Data Analytics Consultants.</a:t>
            </a:r>
            <a:br>
              <a:rPr lang="en-US" b="0" i="0" dirty="0">
                <a:solidFill>
                  <a:srgbClr val="445969"/>
                </a:solidFill>
                <a:effectLst/>
                <a:latin typeface="Roboto" panose="02000000000000000000" pitchFamily="2" charset="0"/>
              </a:rPr>
            </a:br>
            <a:r>
              <a:rPr lang="en-US" b="0" i="0" dirty="0">
                <a:solidFill>
                  <a:srgbClr val="445969"/>
                </a:solidFill>
                <a:effectLst/>
                <a:latin typeface="Roboto" panose="02000000000000000000" pitchFamily="2" charset="0"/>
              </a:rPr>
              <a:t>This will be a demo heavy session of both Synapse and Fabric.</a:t>
            </a:r>
          </a:p>
          <a:p>
            <a:endParaRPr lang="en-AU" dirty="0"/>
          </a:p>
        </p:txBody>
      </p:sp>
      <p:sp>
        <p:nvSpPr>
          <p:cNvPr id="4" name="Slide Number Placeholder 3"/>
          <p:cNvSpPr>
            <a:spLocks noGrp="1"/>
          </p:cNvSpPr>
          <p:nvPr>
            <p:ph type="sldNum" sz="quarter" idx="5"/>
          </p:nvPr>
        </p:nvSpPr>
        <p:spPr/>
        <p:txBody>
          <a:bodyPr/>
          <a:lstStyle/>
          <a:p>
            <a:fld id="{67B930A4-BA94-4B8B-ACD2-C9AED4D24FD7}" type="slidenum">
              <a:rPr lang="en-AU" smtClean="0"/>
              <a:t>4</a:t>
            </a:fld>
            <a:endParaRPr lang="en-AU"/>
          </a:p>
        </p:txBody>
      </p:sp>
    </p:spTree>
    <p:extLst>
      <p:ext uri="{BB962C8B-B14F-4D97-AF65-F5344CB8AC3E}">
        <p14:creationId xmlns:p14="http://schemas.microsoft.com/office/powerpoint/2010/main" val="53207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7B930A4-BA94-4B8B-ACD2-C9AED4D24FD7}" type="slidenum">
              <a:rPr lang="en-AU" smtClean="0"/>
              <a:t>5</a:t>
            </a:fld>
            <a:endParaRPr lang="en-AU"/>
          </a:p>
        </p:txBody>
      </p:sp>
    </p:spTree>
    <p:extLst>
      <p:ext uri="{BB962C8B-B14F-4D97-AF65-F5344CB8AC3E}">
        <p14:creationId xmlns:p14="http://schemas.microsoft.com/office/powerpoint/2010/main" val="143793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7B930A4-BA94-4B8B-ACD2-C9AED4D24FD7}" type="slidenum">
              <a:rPr lang="en-AU" smtClean="0"/>
              <a:t>11</a:t>
            </a:fld>
            <a:endParaRPr lang="en-AU"/>
          </a:p>
        </p:txBody>
      </p:sp>
    </p:spTree>
    <p:extLst>
      <p:ext uri="{BB962C8B-B14F-4D97-AF65-F5344CB8AC3E}">
        <p14:creationId xmlns:p14="http://schemas.microsoft.com/office/powerpoint/2010/main" val="3832247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7B930A4-BA94-4B8B-ACD2-C9AED4D24FD7}" type="slidenum">
              <a:rPr lang="en-AU" smtClean="0"/>
              <a:t>13</a:t>
            </a:fld>
            <a:endParaRPr lang="en-AU"/>
          </a:p>
        </p:txBody>
      </p:sp>
    </p:spTree>
    <p:extLst>
      <p:ext uri="{BB962C8B-B14F-4D97-AF65-F5344CB8AC3E}">
        <p14:creationId xmlns:p14="http://schemas.microsoft.com/office/powerpoint/2010/main" val="3842246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7B930A4-BA94-4B8B-ACD2-C9AED4D24FD7}" type="slidenum">
              <a:rPr lang="en-AU" smtClean="0"/>
              <a:t>32</a:t>
            </a:fld>
            <a:endParaRPr lang="en-AU"/>
          </a:p>
        </p:txBody>
      </p:sp>
    </p:spTree>
    <p:extLst>
      <p:ext uri="{BB962C8B-B14F-4D97-AF65-F5344CB8AC3E}">
        <p14:creationId xmlns:p14="http://schemas.microsoft.com/office/powerpoint/2010/main" val="14063498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frame with cartoon characters&#10;&#10;Description automatically generated">
            <a:extLst>
              <a:ext uri="{FF2B5EF4-FFF2-40B4-BE49-F238E27FC236}">
                <a16:creationId xmlns:a16="http://schemas.microsoft.com/office/drawing/2014/main" id="{D9E760CC-CFDD-0CF7-CE51-B9598C21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03C3B6-8566-66EF-73C7-3F6966B9639C}"/>
              </a:ext>
            </a:extLst>
          </p:cNvPr>
          <p:cNvSpPr>
            <a:spLocks noGrp="1"/>
          </p:cNvSpPr>
          <p:nvPr>
            <p:ph type="ctrTitle" hasCustomPrompt="1"/>
          </p:nvPr>
        </p:nvSpPr>
        <p:spPr>
          <a:xfrm>
            <a:off x="1524000" y="2002444"/>
            <a:ext cx="9144000" cy="1522152"/>
          </a:xfrm>
        </p:spPr>
        <p:txBody>
          <a:bodyPr anchor="ctr">
            <a:normAutofit/>
          </a:bodyPr>
          <a:lstStyle>
            <a:lvl1pPr algn="ctr">
              <a:defRPr sz="8000" b="1">
                <a:solidFill>
                  <a:srgbClr val="19083B"/>
                </a:solidFill>
                <a:latin typeface="Congenial" panose="020F0502020204030204" pitchFamily="2" charset="0"/>
              </a:defRPr>
            </a:lvl1pPr>
          </a:lstStyle>
          <a:p>
            <a:r>
              <a:rPr lang="en-US" dirty="0"/>
              <a:t>Session Title!</a:t>
            </a:r>
            <a:endParaRPr lang="en-GB" dirty="0"/>
          </a:p>
        </p:txBody>
      </p:sp>
      <p:pic>
        <p:nvPicPr>
          <p:cNvPr id="12" name="Picture 11" descr="A black and orange text&#10;&#10;Description automatically generated">
            <a:extLst>
              <a:ext uri="{FF2B5EF4-FFF2-40B4-BE49-F238E27FC236}">
                <a16:creationId xmlns:a16="http://schemas.microsoft.com/office/drawing/2014/main" id="{049790D6-B249-E184-D8FA-7FBC22CA55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
        <p:nvSpPr>
          <p:cNvPr id="13" name="Text Placeholder 2">
            <a:extLst>
              <a:ext uri="{FF2B5EF4-FFF2-40B4-BE49-F238E27FC236}">
                <a16:creationId xmlns:a16="http://schemas.microsoft.com/office/drawing/2014/main" id="{A59AD991-F09F-FA8D-E768-B2146623F1A4}"/>
              </a:ext>
            </a:extLst>
          </p:cNvPr>
          <p:cNvSpPr>
            <a:spLocks noGrp="1"/>
          </p:cNvSpPr>
          <p:nvPr>
            <p:ph type="body" idx="1" hasCustomPrompt="1"/>
          </p:nvPr>
        </p:nvSpPr>
        <p:spPr>
          <a:xfrm>
            <a:off x="3232958" y="3754955"/>
            <a:ext cx="5726082" cy="555193"/>
          </a:xfrm>
        </p:spPr>
        <p:txBody>
          <a:bodyPr>
            <a:normAutofit/>
          </a:bodyPr>
          <a:lstStyle>
            <a:lvl1pPr marL="0" indent="0" algn="ctr">
              <a:buNone/>
              <a:defRPr sz="2800">
                <a:solidFill>
                  <a:srgbClr val="F3840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Name(s)</a:t>
            </a:r>
          </a:p>
        </p:txBody>
      </p:sp>
    </p:spTree>
    <p:extLst>
      <p:ext uri="{BB962C8B-B14F-4D97-AF65-F5344CB8AC3E}">
        <p14:creationId xmlns:p14="http://schemas.microsoft.com/office/powerpoint/2010/main" val="3764728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970B-1B67-9721-81C7-E331653973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611B36-21DC-BC0B-EDD5-4B56C66427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2891E8-4365-0E49-3F88-EAEE6969664D}"/>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5" name="Footer Placeholder 4">
            <a:extLst>
              <a:ext uri="{FF2B5EF4-FFF2-40B4-BE49-F238E27FC236}">
                <a16:creationId xmlns:a16="http://schemas.microsoft.com/office/drawing/2014/main" id="{9B5D63DA-4290-7BA3-CCE3-3653C1BC71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CD7842-287B-547F-C857-9A1FC33C762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166642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7CB774-2722-4BCF-259D-8D644F7342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2E8D62-840A-DC0B-643E-40BF993448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E0C06C-3332-8EE5-05A0-93030DF23EF0}"/>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5" name="Footer Placeholder 4">
            <a:extLst>
              <a:ext uri="{FF2B5EF4-FFF2-40B4-BE49-F238E27FC236}">
                <a16:creationId xmlns:a16="http://schemas.microsoft.com/office/drawing/2014/main" id="{CB43602C-C96F-BE1B-AE31-B05FE30CAB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2083B6-2921-0457-FDFB-60AA2604A26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2014267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5" y="514354"/>
            <a:ext cx="1924049" cy="1924049"/>
          </a:xfrm>
          <a:prstGeom prst="ellipse">
            <a:avLst/>
          </a:prstGeom>
          <a:solidFill>
            <a:schemeClr val="bg1"/>
          </a:solidFill>
        </p:spPr>
        <p:txBody>
          <a:bodyPr anchor="ctr"/>
          <a:lstStyle>
            <a:lvl1pPr algn="ctr">
              <a:defRPr sz="1399">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6" y="2674498"/>
            <a:ext cx="5445189" cy="596555"/>
          </a:xfrm>
          <a:prstGeom prst="rect">
            <a:avLst/>
          </a:prstGeom>
        </p:spPr>
        <p:txBody>
          <a:bodyPr/>
          <a:lstStyle>
            <a:lvl1pPr>
              <a:defRPr sz="4797"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6" y="3407401"/>
            <a:ext cx="5436992" cy="1032933"/>
          </a:xfrm>
          <a:prstGeom prst="rect">
            <a:avLst/>
          </a:prstGeom>
        </p:spPr>
        <p:txBody>
          <a:bodyPr/>
          <a:lstStyle>
            <a:lvl1pPr>
              <a:lnSpc>
                <a:spcPct val="100000"/>
              </a:lnSpc>
              <a:defRPr sz="3198"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6"/>
            <a:ext cx="4868547" cy="1425277"/>
          </a:xfrm>
          <a:prstGeom prst="rect">
            <a:avLst/>
          </a:prstGeom>
        </p:spPr>
        <p:txBody>
          <a:bodyPr/>
          <a:lstStyle>
            <a:lvl1pPr>
              <a:lnSpc>
                <a:spcPct val="100000"/>
              </a:lnSpc>
              <a:spcBef>
                <a:spcPts val="0"/>
              </a:spcBef>
              <a:spcAft>
                <a:spcPts val="1199"/>
              </a:spcAft>
              <a:defRPr lang="en-US" sz="2398"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6" y="3667942"/>
            <a:ext cx="3998568" cy="2409140"/>
          </a:xfrm>
          <a:prstGeom prst="rect">
            <a:avLst/>
          </a:prstGeom>
        </p:spPr>
        <p:txBody>
          <a:bodyPr anchor="ctr"/>
          <a:lstStyle>
            <a:lvl1pPr>
              <a:spcBef>
                <a:spcPts val="0"/>
              </a:spcBef>
              <a:defRPr lang="en-US" sz="3198" kern="1200" spc="27" dirty="0">
                <a:solidFill>
                  <a:schemeClr val="tx1"/>
                </a:solidFill>
                <a:latin typeface="+mn-lt"/>
                <a:ea typeface="+mn-ea"/>
                <a:cs typeface="+mn-cs"/>
              </a:defRPr>
            </a:lvl1pPr>
          </a:lstStyle>
          <a:p>
            <a:pPr marL="0" lvl="0" algn="l" defTabSz="1218317" rtl="0" eaLnBrk="1" latinLnBrk="0" hangingPunct="1">
              <a:spcAft>
                <a:spcPts val="4264"/>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6" y="780875"/>
            <a:ext cx="3998568" cy="2409140"/>
          </a:xfrm>
          <a:prstGeom prst="rect">
            <a:avLst/>
          </a:prstGeom>
        </p:spPr>
        <p:txBody>
          <a:bodyPr anchor="ctr"/>
          <a:lstStyle>
            <a:lvl1pPr>
              <a:spcBef>
                <a:spcPts val="0"/>
              </a:spcBef>
              <a:defRPr lang="en-US" sz="3198" kern="1200" spc="27" dirty="0">
                <a:solidFill>
                  <a:schemeClr val="tx1"/>
                </a:solidFill>
                <a:latin typeface="+mn-lt"/>
                <a:ea typeface="+mn-ea"/>
                <a:cs typeface="+mn-cs"/>
              </a:defRPr>
            </a:lvl1pPr>
          </a:lstStyle>
          <a:p>
            <a:pPr marL="0" lvl="0" algn="l" defTabSz="1218317" rtl="0" eaLnBrk="1" latinLnBrk="0" hangingPunct="1">
              <a:spcAft>
                <a:spcPts val="4264"/>
              </a:spcAft>
              <a:defRPr/>
            </a:pPr>
            <a:r>
              <a:rPr lang="en-US" dirty="0"/>
              <a:t>Click to edit Master</a:t>
            </a:r>
          </a:p>
        </p:txBody>
      </p:sp>
    </p:spTree>
    <p:extLst>
      <p:ext uri="{BB962C8B-B14F-4D97-AF65-F5344CB8AC3E}">
        <p14:creationId xmlns:p14="http://schemas.microsoft.com/office/powerpoint/2010/main" val="184010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Bullet Points">
    <p:spTree>
      <p:nvGrpSpPr>
        <p:cNvPr id="1" name=""/>
        <p:cNvGrpSpPr/>
        <p:nvPr/>
      </p:nvGrpSpPr>
      <p:grpSpPr>
        <a:xfrm>
          <a:off x="0" y="0"/>
          <a:ext cx="0" cy="0"/>
          <a:chOff x="0" y="0"/>
          <a:chExt cx="0" cy="0"/>
        </a:xfrm>
      </p:grpSpPr>
      <p:pic>
        <p:nvPicPr>
          <p:cNvPr id="8" name="Picture 7" descr="A frame with a couple of people holding parachutes&#10;&#10;Description automatically generated">
            <a:extLst>
              <a:ext uri="{FF2B5EF4-FFF2-40B4-BE49-F238E27FC236}">
                <a16:creationId xmlns:a16="http://schemas.microsoft.com/office/drawing/2014/main" id="{F2A1CD88-3994-EA71-8A24-E6958FF496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F3F277-5255-58B5-6B17-D3FEB77327F2}"/>
              </a:ext>
            </a:extLst>
          </p:cNvPr>
          <p:cNvSpPr>
            <a:spLocks noGrp="1"/>
          </p:cNvSpPr>
          <p:nvPr>
            <p:ph type="title" hasCustomPrompt="1"/>
          </p:nvPr>
        </p:nvSpPr>
        <p:spPr>
          <a:xfrm>
            <a:off x="3132513" y="755823"/>
            <a:ext cx="74813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AA3891D8-337E-853E-82A4-2912BCEE0FE3}"/>
              </a:ext>
            </a:extLst>
          </p:cNvPr>
          <p:cNvSpPr>
            <a:spLocks noGrp="1"/>
          </p:cNvSpPr>
          <p:nvPr>
            <p:ph idx="1" hasCustomPrompt="1"/>
          </p:nvPr>
        </p:nvSpPr>
        <p:spPr>
          <a:xfrm>
            <a:off x="2316623" y="2506662"/>
            <a:ext cx="7938330" cy="3082288"/>
          </a:xfrm>
        </p:spPr>
        <p:txBody>
          <a:bodyPr anchor="ctr"/>
          <a:lstStyle>
            <a:lvl1pPr marL="457200" indent="-457200">
              <a:buFont typeface="Arial" panose="020B0604020202020204" pitchFamily="34" charset="0"/>
              <a:buChar char="•"/>
              <a:defRPr>
                <a:solidFill>
                  <a:srgbClr val="19083B"/>
                </a:solidFill>
                <a:latin typeface="+mn-lt"/>
              </a:defRPr>
            </a:lvl1pPr>
          </a:lstStyle>
          <a:p>
            <a:pPr lvl="0"/>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lvl="0"/>
            <a:endParaRPr lang="en-US" dirty="0"/>
          </a:p>
        </p:txBody>
      </p:sp>
      <p:sp>
        <p:nvSpPr>
          <p:cNvPr id="4" name="Date Placeholder 3">
            <a:extLst>
              <a:ext uri="{FF2B5EF4-FFF2-40B4-BE49-F238E27FC236}">
                <a16:creationId xmlns:a16="http://schemas.microsoft.com/office/drawing/2014/main" id="{6A71562A-0789-F7A0-999A-8A89F7B0EAB9}"/>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5" name="Footer Placeholder 4">
            <a:extLst>
              <a:ext uri="{FF2B5EF4-FFF2-40B4-BE49-F238E27FC236}">
                <a16:creationId xmlns:a16="http://schemas.microsoft.com/office/drawing/2014/main" id="{F596F5D9-60D3-C8EB-1FA0-5CC5CFE285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E33FE-BA52-B198-5CF1-8119E2EDD66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9" name="Picture 8" descr="A black and orange text&#10;&#10;Description automatically generated">
            <a:extLst>
              <a:ext uri="{FF2B5EF4-FFF2-40B4-BE49-F238E27FC236}">
                <a16:creationId xmlns:a16="http://schemas.microsoft.com/office/drawing/2014/main" id="{B99C6A76-3918-9A96-A0FF-C2EA28219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4262131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A cartoon helicopter and a moon&#10;&#10;Description automatically generated">
            <a:extLst>
              <a:ext uri="{FF2B5EF4-FFF2-40B4-BE49-F238E27FC236}">
                <a16:creationId xmlns:a16="http://schemas.microsoft.com/office/drawing/2014/main" id="{03326393-5B17-4DF5-6101-0A62623233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2FAAA47-563B-D68F-0D17-BC3761D8F168}"/>
              </a:ext>
            </a:extLst>
          </p:cNvPr>
          <p:cNvSpPr>
            <a:spLocks noGrp="1"/>
          </p:cNvSpPr>
          <p:nvPr>
            <p:ph type="title" hasCustomPrompt="1"/>
          </p:nvPr>
        </p:nvSpPr>
        <p:spPr>
          <a:xfrm>
            <a:off x="1047981" y="1900931"/>
            <a:ext cx="8037830" cy="1208029"/>
          </a:xfrm>
        </p:spPr>
        <p:txBody>
          <a:bodyPr anchor="b"/>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Text Placeholder 2">
            <a:extLst>
              <a:ext uri="{FF2B5EF4-FFF2-40B4-BE49-F238E27FC236}">
                <a16:creationId xmlns:a16="http://schemas.microsoft.com/office/drawing/2014/main" id="{7C183A4D-25DB-E584-B925-FA085BB44658}"/>
              </a:ext>
            </a:extLst>
          </p:cNvPr>
          <p:cNvSpPr>
            <a:spLocks noGrp="1"/>
          </p:cNvSpPr>
          <p:nvPr>
            <p:ph type="body" idx="1" hasCustomPrompt="1"/>
          </p:nvPr>
        </p:nvSpPr>
        <p:spPr>
          <a:xfrm>
            <a:off x="1047981" y="3266902"/>
            <a:ext cx="8037830" cy="2394066"/>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sp>
        <p:nvSpPr>
          <p:cNvPr id="4" name="Date Placeholder 3">
            <a:extLst>
              <a:ext uri="{FF2B5EF4-FFF2-40B4-BE49-F238E27FC236}">
                <a16:creationId xmlns:a16="http://schemas.microsoft.com/office/drawing/2014/main" id="{23B1018B-8C3E-AA30-D743-8A88355B56A4}"/>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5" name="Footer Placeholder 4">
            <a:extLst>
              <a:ext uri="{FF2B5EF4-FFF2-40B4-BE49-F238E27FC236}">
                <a16:creationId xmlns:a16="http://schemas.microsoft.com/office/drawing/2014/main" id="{4C4C941D-7874-2E08-3BA2-6A22DD80CE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D73035-DC61-8A96-107F-045214211C94}"/>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1" name="Picture 10" descr="A black and orange text&#10;&#10;Description automatically generated">
            <a:extLst>
              <a:ext uri="{FF2B5EF4-FFF2-40B4-BE49-F238E27FC236}">
                <a16:creationId xmlns:a16="http://schemas.microsoft.com/office/drawing/2014/main" id="{1F5BB742-10E7-E129-E0E2-00790C7FF7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124993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A frame with clouds and a green object&#10;&#10;Description automatically generated">
            <a:extLst>
              <a:ext uri="{FF2B5EF4-FFF2-40B4-BE49-F238E27FC236}">
                <a16:creationId xmlns:a16="http://schemas.microsoft.com/office/drawing/2014/main" id="{12C8543D-225D-6001-F604-5BC2ACA72C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B46021-E79E-137F-3A3A-C23A007A3588}"/>
              </a:ext>
            </a:extLst>
          </p:cNvPr>
          <p:cNvSpPr>
            <a:spLocks noGrp="1"/>
          </p:cNvSpPr>
          <p:nvPr>
            <p:ph type="title" hasCustomPrompt="1"/>
          </p:nvPr>
        </p:nvSpPr>
        <p:spPr>
          <a:xfrm>
            <a:off x="3352800" y="830637"/>
            <a:ext cx="73892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FCB2CA2D-3B37-8F9E-EFEB-FA1DD3AFF9A5}"/>
              </a:ext>
            </a:extLst>
          </p:cNvPr>
          <p:cNvSpPr>
            <a:spLocks noGrp="1"/>
          </p:cNvSpPr>
          <p:nvPr>
            <p:ph sz="half" idx="1"/>
          </p:nvPr>
        </p:nvSpPr>
        <p:spPr>
          <a:xfrm>
            <a:off x="1170709" y="2410690"/>
            <a:ext cx="4049684" cy="3184381"/>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074FB38-8DBE-ED26-9A2F-B07CE74FB454}"/>
              </a:ext>
            </a:extLst>
          </p:cNvPr>
          <p:cNvSpPr>
            <a:spLocks noGrp="1"/>
          </p:cNvSpPr>
          <p:nvPr>
            <p:ph sz="half" idx="2"/>
          </p:nvPr>
        </p:nvSpPr>
        <p:spPr>
          <a:xfrm>
            <a:off x="5562600" y="2410689"/>
            <a:ext cx="4049684" cy="3184382"/>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F1542115-D260-FCEA-178C-5DB10E6455E6}"/>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6" name="Footer Placeholder 5">
            <a:extLst>
              <a:ext uri="{FF2B5EF4-FFF2-40B4-BE49-F238E27FC236}">
                <a16:creationId xmlns:a16="http://schemas.microsoft.com/office/drawing/2014/main" id="{3F5B9A42-DF8A-9381-080F-D861943238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66983C-A583-A49B-C8B5-FFABAA0A5B8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0" name="Picture 9" descr="A black and orange text&#10;&#10;Description automatically generated">
            <a:extLst>
              <a:ext uri="{FF2B5EF4-FFF2-40B4-BE49-F238E27FC236}">
                <a16:creationId xmlns:a16="http://schemas.microsoft.com/office/drawing/2014/main" id="{B83450CE-3CC8-7DC2-FDA1-CE2918B903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369596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descr="A blue and white border with clouds and a blue object&#10;&#10;Description automatically generated">
            <a:extLst>
              <a:ext uri="{FF2B5EF4-FFF2-40B4-BE49-F238E27FC236}">
                <a16:creationId xmlns:a16="http://schemas.microsoft.com/office/drawing/2014/main" id="{DA4C2832-368D-6DA4-3C17-74B3B49FDC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8B0548-48C0-51D5-05E0-A7811DBF3647}"/>
              </a:ext>
            </a:extLst>
          </p:cNvPr>
          <p:cNvSpPr>
            <a:spLocks noGrp="1"/>
          </p:cNvSpPr>
          <p:nvPr>
            <p:ph type="title" hasCustomPrompt="1"/>
          </p:nvPr>
        </p:nvSpPr>
        <p:spPr>
          <a:xfrm>
            <a:off x="1022668" y="938704"/>
            <a:ext cx="9933507"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7" name="Date Placeholder 6">
            <a:extLst>
              <a:ext uri="{FF2B5EF4-FFF2-40B4-BE49-F238E27FC236}">
                <a16:creationId xmlns:a16="http://schemas.microsoft.com/office/drawing/2014/main" id="{B5F8B8EB-5BD4-88B8-79B9-F1A53FA33B1F}"/>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8" name="Footer Placeholder 7">
            <a:extLst>
              <a:ext uri="{FF2B5EF4-FFF2-40B4-BE49-F238E27FC236}">
                <a16:creationId xmlns:a16="http://schemas.microsoft.com/office/drawing/2014/main" id="{FE9513FD-F207-7055-BA35-79BB21B7B2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6C1D69E-FF7D-0784-39C7-EC80B8971588}"/>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13" name="Text Placeholder 2">
            <a:extLst>
              <a:ext uri="{FF2B5EF4-FFF2-40B4-BE49-F238E27FC236}">
                <a16:creationId xmlns:a16="http://schemas.microsoft.com/office/drawing/2014/main" id="{D32BAFC9-0046-A48D-DCAB-F08408194BDD}"/>
              </a:ext>
            </a:extLst>
          </p:cNvPr>
          <p:cNvSpPr>
            <a:spLocks noGrp="1"/>
          </p:cNvSpPr>
          <p:nvPr>
            <p:ph type="body" idx="1" hasCustomPrompt="1"/>
          </p:nvPr>
        </p:nvSpPr>
        <p:spPr>
          <a:xfrm>
            <a:off x="2427893" y="2576945"/>
            <a:ext cx="6383598" cy="2967644"/>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14" name="Picture 13" descr="A black and orange text&#10;&#10;Description automatically generated">
            <a:extLst>
              <a:ext uri="{FF2B5EF4-FFF2-40B4-BE49-F238E27FC236}">
                <a16:creationId xmlns:a16="http://schemas.microsoft.com/office/drawing/2014/main" id="{142EB508-338C-6E7F-0B30-04675EBFFE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110451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blue and white rectangle with clouds&#10;&#10;Description automatically generated">
            <a:extLst>
              <a:ext uri="{FF2B5EF4-FFF2-40B4-BE49-F238E27FC236}">
                <a16:creationId xmlns:a16="http://schemas.microsoft.com/office/drawing/2014/main" id="{78F022E2-8379-7983-8357-46A4593814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D76598-1B1A-7391-561D-9A0DE3F0018A}"/>
              </a:ext>
            </a:extLst>
          </p:cNvPr>
          <p:cNvSpPr>
            <a:spLocks noGrp="1"/>
          </p:cNvSpPr>
          <p:nvPr>
            <p:ph type="title" hasCustomPrompt="1"/>
          </p:nvPr>
        </p:nvSpPr>
        <p:spPr>
          <a:xfrm>
            <a:off x="1062644" y="905452"/>
            <a:ext cx="9793778" cy="1325563"/>
          </a:xfrm>
        </p:spPr>
        <p:txBody>
          <a:bodyPr/>
          <a:lstStyle>
            <a:lvl1pPr>
              <a:defRPr sz="6600" b="1">
                <a:solidFill>
                  <a:srgbClr val="19083B"/>
                </a:solidFill>
                <a:latin typeface="Congenial" panose="02000503040000020004" pitchFamily="2" charset="0"/>
              </a:defRPr>
            </a:lvl1pPr>
          </a:lstStyle>
          <a:p>
            <a:r>
              <a:rPr lang="en-US" dirty="0"/>
              <a:t>Title slide</a:t>
            </a:r>
            <a:endParaRPr lang="en-GB" dirty="0"/>
          </a:p>
        </p:txBody>
      </p:sp>
      <p:sp>
        <p:nvSpPr>
          <p:cNvPr id="3" name="Date Placeholder 2">
            <a:extLst>
              <a:ext uri="{FF2B5EF4-FFF2-40B4-BE49-F238E27FC236}">
                <a16:creationId xmlns:a16="http://schemas.microsoft.com/office/drawing/2014/main" id="{50AC2138-C2FF-2E26-EB68-474A5D56A51D}"/>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4" name="Footer Placeholder 3">
            <a:extLst>
              <a:ext uri="{FF2B5EF4-FFF2-40B4-BE49-F238E27FC236}">
                <a16:creationId xmlns:a16="http://schemas.microsoft.com/office/drawing/2014/main" id="{0FFB8FEE-A0AF-8730-356C-7DE17A873D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17BECC6-BC1E-0519-1F2F-1FE08A575362}"/>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8" name="Text Placeholder 2">
            <a:extLst>
              <a:ext uri="{FF2B5EF4-FFF2-40B4-BE49-F238E27FC236}">
                <a16:creationId xmlns:a16="http://schemas.microsoft.com/office/drawing/2014/main" id="{A5EE1671-594A-4F6A-5D28-22AB43E01F57}"/>
              </a:ext>
            </a:extLst>
          </p:cNvPr>
          <p:cNvSpPr>
            <a:spLocks noGrp="1"/>
          </p:cNvSpPr>
          <p:nvPr>
            <p:ph type="body" idx="1" hasCustomPrompt="1"/>
          </p:nvPr>
        </p:nvSpPr>
        <p:spPr>
          <a:xfrm>
            <a:off x="1062644" y="2474796"/>
            <a:ext cx="9793778" cy="3169545"/>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9" name="Picture 8" descr="A black and orange text&#10;&#10;Description automatically generated">
            <a:extLst>
              <a:ext uri="{FF2B5EF4-FFF2-40B4-BE49-F238E27FC236}">
                <a16:creationId xmlns:a16="http://schemas.microsoft.com/office/drawing/2014/main" id="{B92EF478-0542-2B5B-838B-7F630640D6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215759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D764A-C0EA-BE5C-D2C1-A345A0DE29BC}"/>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3" name="Footer Placeholder 2">
            <a:extLst>
              <a:ext uri="{FF2B5EF4-FFF2-40B4-BE49-F238E27FC236}">
                <a16:creationId xmlns:a16="http://schemas.microsoft.com/office/drawing/2014/main" id="{AE9B9E98-FC00-73AD-C0B3-5A3EBB07D7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50CF7B-A84E-B54A-1643-EA967951E848}"/>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3201595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C212-E20E-4F3B-AB9B-2939BEE97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3F1FF2-36AD-57F7-DB46-E08DCCBEF7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5BBAABF-EDA9-7566-AFC3-CF4A6B41D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E1614F-E7FC-D89C-1095-DF93313DA4C5}"/>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6" name="Footer Placeholder 5">
            <a:extLst>
              <a:ext uri="{FF2B5EF4-FFF2-40B4-BE49-F238E27FC236}">
                <a16:creationId xmlns:a16="http://schemas.microsoft.com/office/drawing/2014/main" id="{9856D257-F61B-123B-83C5-D0D5A92B4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3B5D72-5379-EFE6-1D9E-02C284716EC4}"/>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1560506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4040-8781-8D96-C116-BD10C46F5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13DAD2-CD3B-1E59-AB32-ACF6FB10E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07F613-482A-00A5-35E2-AF1884D33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01AE5-5399-FB6F-1879-7D74FA5656DE}"/>
              </a:ext>
            </a:extLst>
          </p:cNvPr>
          <p:cNvSpPr>
            <a:spLocks noGrp="1"/>
          </p:cNvSpPr>
          <p:nvPr>
            <p:ph type="dt" sz="half" idx="10"/>
          </p:nvPr>
        </p:nvSpPr>
        <p:spPr/>
        <p:txBody>
          <a:bodyPr/>
          <a:lstStyle/>
          <a:p>
            <a:fld id="{4BDE9B71-A489-4F60-B00B-1C8D688AA8A2}" type="datetimeFigureOut">
              <a:rPr lang="en-GB" smtClean="0"/>
              <a:t>03/03/2024</a:t>
            </a:fld>
            <a:endParaRPr lang="en-GB"/>
          </a:p>
        </p:txBody>
      </p:sp>
      <p:sp>
        <p:nvSpPr>
          <p:cNvPr id="6" name="Footer Placeholder 5">
            <a:extLst>
              <a:ext uri="{FF2B5EF4-FFF2-40B4-BE49-F238E27FC236}">
                <a16:creationId xmlns:a16="http://schemas.microsoft.com/office/drawing/2014/main" id="{5A0987ED-19EE-CA99-4DB2-11E19CD3F3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C99F7F-FA40-2698-60BC-9FBBB49189EC}"/>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400033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1AFEE-2A42-A69D-978B-742FDEA84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5A27AE8-6768-A874-853C-25F5D88152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A6AF67-3197-BB8A-3B29-1F9C18551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E9B71-A489-4F60-B00B-1C8D688AA8A2}" type="datetimeFigureOut">
              <a:rPr lang="en-GB" smtClean="0"/>
              <a:t>03/03/2024</a:t>
            </a:fld>
            <a:endParaRPr lang="en-GB"/>
          </a:p>
        </p:txBody>
      </p:sp>
      <p:sp>
        <p:nvSpPr>
          <p:cNvPr id="5" name="Footer Placeholder 4">
            <a:extLst>
              <a:ext uri="{FF2B5EF4-FFF2-40B4-BE49-F238E27FC236}">
                <a16:creationId xmlns:a16="http://schemas.microsoft.com/office/drawing/2014/main" id="{67A59365-4A18-1D0D-DBC6-3ADE9EECEC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7DD6AD6-9249-9788-BCA9-4C57E993D8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4D069-E595-401A-B618-C6C1F0B490F7}" type="slidenum">
              <a:rPr lang="en-GB" smtClean="0"/>
              <a:t>‹#›</a:t>
            </a:fld>
            <a:endParaRPr lang="en-GB"/>
          </a:p>
        </p:txBody>
      </p:sp>
    </p:spTree>
    <p:extLst>
      <p:ext uri="{BB962C8B-B14F-4D97-AF65-F5344CB8AC3E}">
        <p14:creationId xmlns:p14="http://schemas.microsoft.com/office/powerpoint/2010/main" val="1505775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4700-34CE-937A-3E61-92BFA8ACDB0F}"/>
              </a:ext>
            </a:extLst>
          </p:cNvPr>
          <p:cNvSpPr>
            <a:spLocks noGrp="1"/>
          </p:cNvSpPr>
          <p:nvPr>
            <p:ph type="ctrTitle"/>
          </p:nvPr>
        </p:nvSpPr>
        <p:spPr/>
        <p:txBody>
          <a:bodyPr/>
          <a:lstStyle/>
          <a:p>
            <a:r>
              <a:rPr lang="en-GB" dirty="0"/>
              <a:t>Synapse vs Fabric</a:t>
            </a:r>
          </a:p>
        </p:txBody>
      </p:sp>
      <p:sp>
        <p:nvSpPr>
          <p:cNvPr id="3" name="Text Placeholder 2">
            <a:extLst>
              <a:ext uri="{FF2B5EF4-FFF2-40B4-BE49-F238E27FC236}">
                <a16:creationId xmlns:a16="http://schemas.microsoft.com/office/drawing/2014/main" id="{5DF442D2-27C0-AE2F-7D73-FBE46392357A}"/>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4189479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63789-02B9-FF9E-DF6E-35945429FA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126DB-2740-39DD-3DC7-8FD11C13050E}"/>
              </a:ext>
            </a:extLst>
          </p:cNvPr>
          <p:cNvSpPr>
            <a:spLocks noGrp="1"/>
          </p:cNvSpPr>
          <p:nvPr>
            <p:ph type="ctrTitle"/>
          </p:nvPr>
        </p:nvSpPr>
        <p:spPr/>
        <p:txBody>
          <a:bodyPr/>
          <a:lstStyle/>
          <a:p>
            <a:r>
              <a:rPr lang="en-GB" dirty="0"/>
              <a:t>Part 2</a:t>
            </a:r>
          </a:p>
        </p:txBody>
      </p:sp>
      <p:sp>
        <p:nvSpPr>
          <p:cNvPr id="3" name="Text Placeholder 2">
            <a:extLst>
              <a:ext uri="{FF2B5EF4-FFF2-40B4-BE49-F238E27FC236}">
                <a16:creationId xmlns:a16="http://schemas.microsoft.com/office/drawing/2014/main" id="{5ECED6F7-710F-DA3B-755D-78DF0B1B4983}"/>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2681358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8C3F9E4-0693-9FD7-913E-6E275EBFB86E}"/>
              </a:ext>
            </a:extLst>
          </p:cNvPr>
          <p:cNvSpPr>
            <a:spLocks noGrp="1"/>
          </p:cNvSpPr>
          <p:nvPr>
            <p:ph type="title"/>
          </p:nvPr>
        </p:nvSpPr>
        <p:spPr>
          <a:xfrm>
            <a:off x="748347" y="0"/>
            <a:ext cx="9933507" cy="914401"/>
          </a:xfrm>
        </p:spPr>
        <p:txBody>
          <a:bodyPr>
            <a:noAutofit/>
          </a:bodyPr>
          <a:lstStyle/>
          <a:p>
            <a:r>
              <a:rPr lang="en-AU" dirty="0"/>
              <a:t>Discussion</a:t>
            </a:r>
          </a:p>
        </p:txBody>
      </p:sp>
      <p:sp>
        <p:nvSpPr>
          <p:cNvPr id="5" name="Content Placeholder 4">
            <a:extLst>
              <a:ext uri="{FF2B5EF4-FFF2-40B4-BE49-F238E27FC236}">
                <a16:creationId xmlns:a16="http://schemas.microsoft.com/office/drawing/2014/main" id="{DC8B8328-DAE7-92AD-F703-86B63BCCF755}"/>
              </a:ext>
            </a:extLst>
          </p:cNvPr>
          <p:cNvSpPr>
            <a:spLocks noGrp="1"/>
          </p:cNvSpPr>
          <p:nvPr>
            <p:ph type="body" idx="1"/>
          </p:nvPr>
        </p:nvSpPr>
        <p:spPr>
          <a:xfrm>
            <a:off x="2427892" y="798022"/>
            <a:ext cx="7580631" cy="5237018"/>
          </a:xfrm>
        </p:spPr>
        <p:txBody>
          <a:bodyPr>
            <a:normAutofit fontScale="92500" lnSpcReduction="10000"/>
          </a:bodyPr>
          <a:lstStyle/>
          <a:p>
            <a:pPr marL="342900" indent="-342900">
              <a:buFont typeface="Arial" panose="020B0604020202020204" pitchFamily="34" charset="0"/>
              <a:buChar char="•"/>
            </a:pPr>
            <a:r>
              <a:rPr lang="en-US" b="1" i="0" dirty="0">
                <a:effectLst/>
              </a:rPr>
              <a:t>Storage</a:t>
            </a:r>
            <a:r>
              <a:rPr lang="en-US" b="0" i="0" dirty="0">
                <a:effectLst/>
              </a:rPr>
              <a:t>: </a:t>
            </a:r>
            <a:r>
              <a:rPr lang="en-US" b="0" i="0" dirty="0" err="1">
                <a:effectLst/>
              </a:rPr>
              <a:t>OneLake</a:t>
            </a:r>
            <a:r>
              <a:rPr lang="en-US" b="0" i="0" dirty="0">
                <a:effectLst/>
              </a:rPr>
              <a:t> Explorer / Storage Explorer</a:t>
            </a:r>
          </a:p>
          <a:p>
            <a:pPr marL="342900" indent="-342900">
              <a:buFont typeface="Arial" panose="020B0604020202020204" pitchFamily="34" charset="0"/>
              <a:buChar char="•"/>
            </a:pPr>
            <a:r>
              <a:rPr lang="en-AU" b="1" i="0" dirty="0">
                <a:effectLst/>
              </a:rPr>
              <a:t>Migration</a:t>
            </a:r>
            <a:endParaRPr lang="en-US" b="0" i="0" dirty="0">
              <a:effectLst/>
            </a:endParaRPr>
          </a:p>
          <a:p>
            <a:pPr marL="342900" indent="-342900">
              <a:buFont typeface="Arial" panose="020B0604020202020204" pitchFamily="34" charset="0"/>
              <a:buChar char="•"/>
            </a:pPr>
            <a:r>
              <a:rPr lang="en-US" b="1" i="0" dirty="0">
                <a:effectLst/>
              </a:rPr>
              <a:t>Model</a:t>
            </a:r>
            <a:r>
              <a:rPr lang="en-US" b="0" i="0" dirty="0">
                <a:effectLst/>
              </a:rPr>
              <a:t>: Power BI Desktop vs Fabric (in browser)</a:t>
            </a:r>
          </a:p>
          <a:p>
            <a:pPr marL="342900" indent="-342900">
              <a:buFont typeface="Arial" panose="020B0604020202020204" pitchFamily="34" charset="0"/>
              <a:buChar char="•"/>
            </a:pPr>
            <a:r>
              <a:rPr lang="en-US" b="1" i="0" dirty="0">
                <a:effectLst/>
              </a:rPr>
              <a:t>Ingestion</a:t>
            </a:r>
          </a:p>
          <a:p>
            <a:pPr marL="342900" indent="-342900">
              <a:buFont typeface="Arial" panose="020B0604020202020204" pitchFamily="34" charset="0"/>
              <a:buChar char="•"/>
            </a:pPr>
            <a:r>
              <a:rPr lang="en-US" b="0" i="0" dirty="0">
                <a:effectLst/>
              </a:rPr>
              <a:t>Fabric Lakehouse / Warehouse</a:t>
            </a:r>
          </a:p>
          <a:p>
            <a:pPr marL="342900" indent="-342900">
              <a:buFont typeface="Arial" panose="020B0604020202020204" pitchFamily="34" charset="0"/>
              <a:buChar char="•"/>
            </a:pPr>
            <a:r>
              <a:rPr lang="en-US" b="1" i="0" dirty="0">
                <a:effectLst/>
              </a:rPr>
              <a:t>Transformation</a:t>
            </a:r>
            <a:r>
              <a:rPr lang="en-US" b="0" i="0" dirty="0">
                <a:effectLst/>
              </a:rPr>
              <a:t>: Notebooks / Pipelines</a:t>
            </a:r>
          </a:p>
          <a:p>
            <a:pPr marL="342900" indent="-342900">
              <a:buFont typeface="Arial" panose="020B0604020202020204" pitchFamily="34" charset="0"/>
              <a:buChar char="•"/>
            </a:pPr>
            <a:r>
              <a:rPr lang="en-US" b="1" i="0" dirty="0">
                <a:effectLst/>
              </a:rPr>
              <a:t>File Format</a:t>
            </a:r>
            <a:r>
              <a:rPr lang="en-US" b="0" i="0" dirty="0">
                <a:effectLst/>
              </a:rPr>
              <a:t>: Delta Parquet</a:t>
            </a:r>
          </a:p>
          <a:p>
            <a:pPr marL="342900" indent="-342900">
              <a:buFont typeface="Arial" panose="020B0604020202020204" pitchFamily="34" charset="0"/>
              <a:buChar char="•"/>
            </a:pPr>
            <a:r>
              <a:rPr lang="en-US" b="1" i="0" dirty="0">
                <a:effectLst/>
              </a:rPr>
              <a:t>Database Format</a:t>
            </a:r>
            <a:r>
              <a:rPr lang="en-US" b="0" i="0" dirty="0">
                <a:effectLst/>
              </a:rPr>
              <a:t>: SQL Serverless &amp; SQL Dedicated</a:t>
            </a:r>
          </a:p>
          <a:p>
            <a:pPr marL="342900" indent="-342900">
              <a:buFont typeface="Arial" panose="020B0604020202020204" pitchFamily="34" charset="0"/>
              <a:buChar char="•"/>
            </a:pPr>
            <a:r>
              <a:rPr lang="en-AU" b="0" i="0" dirty="0">
                <a:effectLst/>
              </a:rPr>
              <a:t>Fabric shortcuts</a:t>
            </a:r>
          </a:p>
          <a:p>
            <a:pPr marL="342900" indent="-342900">
              <a:buFont typeface="Arial" panose="020B0604020202020204" pitchFamily="34" charset="0"/>
              <a:buChar char="•"/>
            </a:pPr>
            <a:r>
              <a:rPr lang="en-AU" b="1" i="0" dirty="0">
                <a:effectLst/>
              </a:rPr>
              <a:t>Security</a:t>
            </a:r>
          </a:p>
          <a:p>
            <a:pPr marL="342900" indent="-342900">
              <a:buFont typeface="Arial" panose="020B0604020202020204" pitchFamily="34" charset="0"/>
              <a:buChar char="•"/>
            </a:pPr>
            <a:r>
              <a:rPr lang="en-AU" b="1" dirty="0"/>
              <a:t>Governance</a:t>
            </a:r>
          </a:p>
          <a:p>
            <a:pPr marL="342900" indent="-342900">
              <a:buFont typeface="Arial" panose="020B0604020202020204" pitchFamily="34" charset="0"/>
              <a:buChar char="•"/>
            </a:pPr>
            <a:r>
              <a:rPr lang="en-AU" b="1" i="0" dirty="0">
                <a:effectLst/>
              </a:rPr>
              <a:t>Performance</a:t>
            </a:r>
          </a:p>
          <a:p>
            <a:pPr marL="342900" indent="-342900">
              <a:buFont typeface="Arial" panose="020B0604020202020204" pitchFamily="34" charset="0"/>
              <a:buChar char="•"/>
            </a:pPr>
            <a:r>
              <a:rPr lang="en-AU" b="1" dirty="0"/>
              <a:t>Maintainability: </a:t>
            </a:r>
            <a:r>
              <a:rPr lang="en-AU" dirty="0"/>
              <a:t>Cost &amp; CI/CD</a:t>
            </a:r>
            <a:endParaRPr lang="en-US" b="0" i="0" dirty="0">
              <a:effectLst/>
            </a:endParaRPr>
          </a:p>
          <a:p>
            <a:endParaRPr lang="en-AU" dirty="0"/>
          </a:p>
        </p:txBody>
      </p:sp>
    </p:spTree>
    <p:extLst>
      <p:ext uri="{BB962C8B-B14F-4D97-AF65-F5344CB8AC3E}">
        <p14:creationId xmlns:p14="http://schemas.microsoft.com/office/powerpoint/2010/main" val="232920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par>
                          <p:cTn id="11" fill="hold">
                            <p:stCondLst>
                              <p:cond delay="2500"/>
                            </p:stCondLst>
                            <p:childTnLst>
                              <p:par>
                                <p:cTn id="12" presetID="10" presetClass="entr" presetSubtype="0" fill="hold" grpId="0" nodeType="afterEffect">
                                  <p:stCondLst>
                                    <p:cond delay="200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500"/>
                                        <p:tgtEl>
                                          <p:spTgt spid="5">
                                            <p:txEl>
                                              <p:pRg st="2" end="2"/>
                                            </p:txEl>
                                          </p:spTgt>
                                        </p:tgtEl>
                                      </p:cBhvr>
                                    </p:animEffect>
                                  </p:childTnLst>
                                </p:cTn>
                              </p:par>
                            </p:childTnLst>
                          </p:cTn>
                        </p:par>
                        <p:par>
                          <p:cTn id="15" fill="hold">
                            <p:stCondLst>
                              <p:cond delay="5000"/>
                            </p:stCondLst>
                            <p:childTnLst>
                              <p:par>
                                <p:cTn id="16" presetID="10" presetClass="entr" presetSubtype="0" fill="hold" grpId="0" nodeType="afterEffect">
                                  <p:stCondLst>
                                    <p:cond delay="200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par>
                          <p:cTn id="19" fill="hold">
                            <p:stCondLst>
                              <p:cond delay="7500"/>
                            </p:stCondLst>
                            <p:childTnLst>
                              <p:par>
                                <p:cTn id="20" presetID="10" presetClass="entr" presetSubtype="0" fill="hold" grpId="0" nodeType="afterEffect">
                                  <p:stCondLst>
                                    <p:cond delay="200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par>
                          <p:cTn id="23" fill="hold">
                            <p:stCondLst>
                              <p:cond delay="10000"/>
                            </p:stCondLst>
                            <p:childTnLst>
                              <p:par>
                                <p:cTn id="24" presetID="10" presetClass="entr" presetSubtype="0" fill="hold" grpId="0" nodeType="afterEffect">
                                  <p:stCondLst>
                                    <p:cond delay="200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par>
                          <p:cTn id="27" fill="hold">
                            <p:stCondLst>
                              <p:cond delay="12500"/>
                            </p:stCondLst>
                            <p:childTnLst>
                              <p:par>
                                <p:cTn id="28" presetID="10" presetClass="entr" presetSubtype="0" fill="hold" grpId="0" nodeType="afterEffect">
                                  <p:stCondLst>
                                    <p:cond delay="200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par>
                          <p:cTn id="31" fill="hold">
                            <p:stCondLst>
                              <p:cond delay="15000"/>
                            </p:stCondLst>
                            <p:childTnLst>
                              <p:par>
                                <p:cTn id="32" presetID="10" presetClass="entr" presetSubtype="0" fill="hold" grpId="0" nodeType="afterEffect">
                                  <p:stCondLst>
                                    <p:cond delay="200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par>
                          <p:cTn id="35" fill="hold">
                            <p:stCondLst>
                              <p:cond delay="17500"/>
                            </p:stCondLst>
                            <p:childTnLst>
                              <p:par>
                                <p:cTn id="36" presetID="10" presetClass="entr" presetSubtype="0" fill="hold" grpId="0" nodeType="afterEffect">
                                  <p:stCondLst>
                                    <p:cond delay="200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childTnLst>
                          </p:cTn>
                        </p:par>
                        <p:par>
                          <p:cTn id="39" fill="hold">
                            <p:stCondLst>
                              <p:cond delay="20000"/>
                            </p:stCondLst>
                            <p:childTnLst>
                              <p:par>
                                <p:cTn id="40" presetID="10" presetClass="entr" presetSubtype="0" fill="hold" grpId="0" nodeType="afterEffect">
                                  <p:stCondLst>
                                    <p:cond delay="200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par>
                          <p:cTn id="43" fill="hold">
                            <p:stCondLst>
                              <p:cond delay="22500"/>
                            </p:stCondLst>
                            <p:childTnLst>
                              <p:par>
                                <p:cTn id="44" presetID="10" presetClass="entr" presetSubtype="0" fill="hold" grpId="0" nodeType="afterEffect">
                                  <p:stCondLst>
                                    <p:cond delay="2000"/>
                                  </p:stCondLst>
                                  <p:childTnLst>
                                    <p:set>
                                      <p:cBhvr>
                                        <p:cTn id="45" dur="1" fill="hold">
                                          <p:stCondLst>
                                            <p:cond delay="0"/>
                                          </p:stCondLst>
                                        </p:cTn>
                                        <p:tgtEl>
                                          <p:spTgt spid="5">
                                            <p:txEl>
                                              <p:pRg st="10" end="10"/>
                                            </p:txEl>
                                          </p:spTgt>
                                        </p:tgtEl>
                                        <p:attrNameLst>
                                          <p:attrName>style.visibility</p:attrName>
                                        </p:attrNameLst>
                                      </p:cBhvr>
                                      <p:to>
                                        <p:strVal val="visible"/>
                                      </p:to>
                                    </p:set>
                                    <p:animEffect transition="in" filter="fade">
                                      <p:cBhvr>
                                        <p:cTn id="46" dur="500"/>
                                        <p:tgtEl>
                                          <p:spTgt spid="5">
                                            <p:txEl>
                                              <p:pRg st="10" end="10"/>
                                            </p:txEl>
                                          </p:spTgt>
                                        </p:tgtEl>
                                      </p:cBhvr>
                                    </p:animEffect>
                                  </p:childTnLst>
                                </p:cTn>
                              </p:par>
                            </p:childTnLst>
                          </p:cTn>
                        </p:par>
                        <p:par>
                          <p:cTn id="47" fill="hold">
                            <p:stCondLst>
                              <p:cond delay="25000"/>
                            </p:stCondLst>
                            <p:childTnLst>
                              <p:par>
                                <p:cTn id="48" presetID="10" presetClass="entr" presetSubtype="0" fill="hold" grpId="0" nodeType="afterEffect">
                                  <p:stCondLst>
                                    <p:cond delay="200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par>
                          <p:cTn id="51" fill="hold">
                            <p:stCondLst>
                              <p:cond delay="27500"/>
                            </p:stCondLst>
                            <p:childTnLst>
                              <p:par>
                                <p:cTn id="52" presetID="10" presetClass="entr" presetSubtype="0" fill="hold" grpId="0" nodeType="afterEffect">
                                  <p:stCondLst>
                                    <p:cond delay="2000"/>
                                  </p:stCondLst>
                                  <p:childTnLst>
                                    <p:set>
                                      <p:cBhvr>
                                        <p:cTn id="53" dur="1" fill="hold">
                                          <p:stCondLst>
                                            <p:cond delay="0"/>
                                          </p:stCondLst>
                                        </p:cTn>
                                        <p:tgtEl>
                                          <p:spTgt spid="5">
                                            <p:txEl>
                                              <p:pRg st="12" end="12"/>
                                            </p:txEl>
                                          </p:spTgt>
                                        </p:tgtEl>
                                        <p:attrNameLst>
                                          <p:attrName>style.visibility</p:attrName>
                                        </p:attrNameLst>
                                      </p:cBhvr>
                                      <p:to>
                                        <p:strVal val="visible"/>
                                      </p:to>
                                    </p:set>
                                    <p:animEffect transition="in" filter="fade">
                                      <p:cBhvr>
                                        <p:cTn id="54"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1E439-B092-E3FB-F647-C26D928A3CA8}"/>
              </a:ext>
            </a:extLst>
          </p:cNvPr>
          <p:cNvSpPr>
            <a:spLocks noGrp="1"/>
          </p:cNvSpPr>
          <p:nvPr>
            <p:ph type="ctrTitle"/>
          </p:nvPr>
        </p:nvSpPr>
        <p:spPr/>
        <p:txBody>
          <a:bodyPr/>
          <a:lstStyle/>
          <a:p>
            <a:r>
              <a:rPr lang="en-AU" dirty="0"/>
              <a:t>Questions</a:t>
            </a:r>
          </a:p>
        </p:txBody>
      </p:sp>
    </p:spTree>
    <p:extLst>
      <p:ext uri="{BB962C8B-B14F-4D97-AF65-F5344CB8AC3E}">
        <p14:creationId xmlns:p14="http://schemas.microsoft.com/office/powerpoint/2010/main" val="2240271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of an airplane in the sky&#10;&#10;Description automatically generated">
            <a:extLst>
              <a:ext uri="{FF2B5EF4-FFF2-40B4-BE49-F238E27FC236}">
                <a16:creationId xmlns:a16="http://schemas.microsoft.com/office/drawing/2014/main" id="{EA2F1BC1-65C2-B2CB-7BB4-EB8361321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72" y="83130"/>
            <a:ext cx="11612256" cy="6542116"/>
          </a:xfrm>
          <a:prstGeom prst="rect">
            <a:avLst/>
          </a:prstGeom>
        </p:spPr>
      </p:pic>
      <p:sp>
        <p:nvSpPr>
          <p:cNvPr id="8" name="TextBox 7">
            <a:extLst>
              <a:ext uri="{FF2B5EF4-FFF2-40B4-BE49-F238E27FC236}">
                <a16:creationId xmlns:a16="http://schemas.microsoft.com/office/drawing/2014/main" id="{51F12110-D413-11D4-A2E2-EBEB84DDEDBC}"/>
              </a:ext>
            </a:extLst>
          </p:cNvPr>
          <p:cNvSpPr txBox="1"/>
          <p:nvPr/>
        </p:nvSpPr>
        <p:spPr>
          <a:xfrm>
            <a:off x="731520" y="4297680"/>
            <a:ext cx="11201400" cy="2031325"/>
          </a:xfrm>
          <a:prstGeom prst="rect">
            <a:avLst/>
          </a:prstGeom>
          <a:noFill/>
        </p:spPr>
        <p:txBody>
          <a:bodyPr wrap="square" rtlCol="0">
            <a:spAutoFit/>
          </a:bodyPr>
          <a:lstStyle/>
          <a:p>
            <a:pPr algn="ctr"/>
            <a:r>
              <a:rPr lang="en-US" sz="2800" b="0" i="0" dirty="0">
                <a:solidFill>
                  <a:srgbClr val="0D0D0D"/>
                </a:solidFill>
                <a:effectLst/>
                <a:latin typeface="Congenial" panose="02000503040000020004" pitchFamily="2" charset="0"/>
              </a:rPr>
              <a:t>On behalf of the entire crew, we’d like to thank you for flying with us today. We hope you had a pleasant journey, and we look forward to seeing you again soon. </a:t>
            </a:r>
          </a:p>
          <a:p>
            <a:pPr algn="ctr"/>
            <a:endParaRPr lang="en-US" sz="1400" dirty="0">
              <a:solidFill>
                <a:srgbClr val="0D0D0D"/>
              </a:solidFill>
              <a:latin typeface="Congenial" panose="02000503040000020004" pitchFamily="2" charset="0"/>
            </a:endParaRPr>
          </a:p>
          <a:p>
            <a:pPr algn="ctr"/>
            <a:r>
              <a:rPr lang="en-US" sz="2800" b="0" i="0" dirty="0">
                <a:solidFill>
                  <a:srgbClr val="0D0D0D"/>
                </a:solidFill>
                <a:effectLst/>
                <a:latin typeface="Congenial" panose="02000503040000020004" pitchFamily="2" charset="0"/>
              </a:rPr>
              <a:t>Thank you and have a great day</a:t>
            </a:r>
            <a:endParaRPr lang="en-AU" sz="2800" dirty="0">
              <a:latin typeface="Congenial" panose="02000503040000020004" pitchFamily="2" charset="0"/>
            </a:endParaRPr>
          </a:p>
        </p:txBody>
      </p:sp>
      <p:sp>
        <p:nvSpPr>
          <p:cNvPr id="10" name="TextBox 9">
            <a:extLst>
              <a:ext uri="{FF2B5EF4-FFF2-40B4-BE49-F238E27FC236}">
                <a16:creationId xmlns:a16="http://schemas.microsoft.com/office/drawing/2014/main" id="{B0CC057D-837E-48BB-3269-02BF77D3761A}"/>
              </a:ext>
            </a:extLst>
          </p:cNvPr>
          <p:cNvSpPr txBox="1"/>
          <p:nvPr/>
        </p:nvSpPr>
        <p:spPr>
          <a:xfrm>
            <a:off x="1489710" y="203954"/>
            <a:ext cx="9212580" cy="646331"/>
          </a:xfrm>
          <a:prstGeom prst="rect">
            <a:avLst/>
          </a:prstGeom>
          <a:noFill/>
        </p:spPr>
        <p:txBody>
          <a:bodyPr wrap="square">
            <a:spAutoFit/>
          </a:bodyPr>
          <a:lstStyle/>
          <a:p>
            <a:pPr algn="ctr"/>
            <a:r>
              <a:rPr lang="en-US" sz="3600" b="0" i="0" dirty="0">
                <a:solidFill>
                  <a:srgbClr val="0D0D0D"/>
                </a:solidFill>
                <a:effectLst/>
                <a:latin typeface="Congenial" panose="02000503040000020004" pitchFamily="2" charset="0"/>
              </a:rPr>
              <a:t>We have safely arrived at our destination. </a:t>
            </a:r>
            <a:endParaRPr lang="en-AU" sz="3600" dirty="0">
              <a:latin typeface="Congenial" panose="02000503040000020004" pitchFamily="2" charset="0"/>
            </a:endParaRPr>
          </a:p>
        </p:txBody>
      </p:sp>
    </p:spTree>
    <p:extLst>
      <p:ext uri="{BB962C8B-B14F-4D97-AF65-F5344CB8AC3E}">
        <p14:creationId xmlns:p14="http://schemas.microsoft.com/office/powerpoint/2010/main" val="1765105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ABB0-D2C5-700D-56B5-E07449678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5980F-60DC-9E3B-A5A1-C882340C811C}"/>
              </a:ext>
            </a:extLst>
          </p:cNvPr>
          <p:cNvSpPr>
            <a:spLocks noGrp="1"/>
          </p:cNvSpPr>
          <p:nvPr>
            <p:ph type="ctrTitle"/>
          </p:nvPr>
        </p:nvSpPr>
        <p:spPr/>
        <p:txBody>
          <a:bodyPr/>
          <a:lstStyle/>
          <a:p>
            <a:r>
              <a:rPr lang="en-GB" dirty="0"/>
              <a:t>Synapse</a:t>
            </a:r>
          </a:p>
        </p:txBody>
      </p:sp>
      <p:sp>
        <p:nvSpPr>
          <p:cNvPr id="3" name="Text Placeholder 2">
            <a:extLst>
              <a:ext uri="{FF2B5EF4-FFF2-40B4-BE49-F238E27FC236}">
                <a16:creationId xmlns:a16="http://schemas.microsoft.com/office/drawing/2014/main" id="{84A0B119-9A72-A852-76EF-EAB56BE9DACC}"/>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26973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FA6B6-BF03-E0C5-D5C0-3B922D8D34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B7421-55DA-CFA9-DAB5-B9D7F532CAF2}"/>
              </a:ext>
            </a:extLst>
          </p:cNvPr>
          <p:cNvSpPr>
            <a:spLocks noGrp="1"/>
          </p:cNvSpPr>
          <p:nvPr>
            <p:ph type="ctrTitle"/>
          </p:nvPr>
        </p:nvSpPr>
        <p:spPr/>
        <p:txBody>
          <a:bodyPr/>
          <a:lstStyle/>
          <a:p>
            <a:r>
              <a:rPr lang="en-GB" dirty="0"/>
              <a:t>Resource Group</a:t>
            </a:r>
          </a:p>
        </p:txBody>
      </p:sp>
      <p:sp>
        <p:nvSpPr>
          <p:cNvPr id="3" name="Text Placeholder 2">
            <a:extLst>
              <a:ext uri="{FF2B5EF4-FFF2-40B4-BE49-F238E27FC236}">
                <a16:creationId xmlns:a16="http://schemas.microsoft.com/office/drawing/2014/main" id="{3D7285DF-8EEA-A345-8FAC-9E06B41F5A64}"/>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405783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2DD00-CAB7-FD5F-3F41-3D91AC29A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106AF-2C34-9AEF-BDFB-2C703F65EF38}"/>
              </a:ext>
            </a:extLst>
          </p:cNvPr>
          <p:cNvSpPr>
            <a:spLocks noGrp="1"/>
          </p:cNvSpPr>
          <p:nvPr>
            <p:ph type="ctrTitle"/>
          </p:nvPr>
        </p:nvSpPr>
        <p:spPr/>
        <p:txBody>
          <a:bodyPr/>
          <a:lstStyle/>
          <a:p>
            <a:r>
              <a:rPr lang="en-GB" dirty="0"/>
              <a:t>Key Vault</a:t>
            </a:r>
          </a:p>
        </p:txBody>
      </p:sp>
      <p:sp>
        <p:nvSpPr>
          <p:cNvPr id="3" name="Text Placeholder 2">
            <a:extLst>
              <a:ext uri="{FF2B5EF4-FFF2-40B4-BE49-F238E27FC236}">
                <a16:creationId xmlns:a16="http://schemas.microsoft.com/office/drawing/2014/main" id="{C6DA1000-6537-1F78-25B5-637DC10A3BA1}"/>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268170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4A67-3903-37BC-C11D-BB469C29C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F3074-E9E6-8B27-D643-D422C916DA8A}"/>
              </a:ext>
            </a:extLst>
          </p:cNvPr>
          <p:cNvSpPr>
            <a:spLocks noGrp="1"/>
          </p:cNvSpPr>
          <p:nvPr>
            <p:ph type="ctrTitle"/>
          </p:nvPr>
        </p:nvSpPr>
        <p:spPr/>
        <p:txBody>
          <a:bodyPr/>
          <a:lstStyle/>
          <a:p>
            <a:r>
              <a:rPr lang="en-GB" dirty="0"/>
              <a:t>Storage Account</a:t>
            </a:r>
          </a:p>
        </p:txBody>
      </p:sp>
      <p:sp>
        <p:nvSpPr>
          <p:cNvPr id="3" name="Text Placeholder 2">
            <a:extLst>
              <a:ext uri="{FF2B5EF4-FFF2-40B4-BE49-F238E27FC236}">
                <a16:creationId xmlns:a16="http://schemas.microsoft.com/office/drawing/2014/main" id="{D07CFA52-CA69-5582-A71C-91D4E9EAD7A5}"/>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3154190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463B5-7F9F-E5BE-EE9D-987EBE8AB9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1DF2C-5749-7865-1583-189237A6EA76}"/>
              </a:ext>
            </a:extLst>
          </p:cNvPr>
          <p:cNvSpPr>
            <a:spLocks noGrp="1"/>
          </p:cNvSpPr>
          <p:nvPr>
            <p:ph type="ctrTitle"/>
          </p:nvPr>
        </p:nvSpPr>
        <p:spPr/>
        <p:txBody>
          <a:bodyPr>
            <a:normAutofit fontScale="90000"/>
          </a:bodyPr>
          <a:lstStyle/>
          <a:p>
            <a:r>
              <a:rPr lang="en-GB" dirty="0"/>
              <a:t>Synapse Workspace</a:t>
            </a:r>
          </a:p>
        </p:txBody>
      </p:sp>
      <p:sp>
        <p:nvSpPr>
          <p:cNvPr id="3" name="Text Placeholder 2">
            <a:extLst>
              <a:ext uri="{FF2B5EF4-FFF2-40B4-BE49-F238E27FC236}">
                <a16:creationId xmlns:a16="http://schemas.microsoft.com/office/drawing/2014/main" id="{F3E7A371-462A-43F0-28B6-EA8F407221B9}"/>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2782503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ACCFE-F5D7-91A6-5096-70F10A209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D384EA-2750-E911-FC05-5BA96FA95FF2}"/>
              </a:ext>
            </a:extLst>
          </p:cNvPr>
          <p:cNvSpPr>
            <a:spLocks noGrp="1"/>
          </p:cNvSpPr>
          <p:nvPr>
            <p:ph type="ctrTitle"/>
          </p:nvPr>
        </p:nvSpPr>
        <p:spPr>
          <a:xfrm>
            <a:off x="1524000" y="1459282"/>
            <a:ext cx="9144000" cy="2065314"/>
          </a:xfrm>
        </p:spPr>
        <p:txBody>
          <a:bodyPr>
            <a:normAutofit fontScale="90000"/>
          </a:bodyPr>
          <a:lstStyle/>
          <a:p>
            <a:r>
              <a:rPr lang="en-GB" dirty="0"/>
              <a:t>Key Vault</a:t>
            </a:r>
            <a:br>
              <a:rPr lang="en-GB" dirty="0"/>
            </a:br>
            <a:r>
              <a:rPr lang="en-GB" dirty="0"/>
              <a:t>Secret Management</a:t>
            </a:r>
          </a:p>
        </p:txBody>
      </p:sp>
      <p:sp>
        <p:nvSpPr>
          <p:cNvPr id="3" name="Text Placeholder 2">
            <a:extLst>
              <a:ext uri="{FF2B5EF4-FFF2-40B4-BE49-F238E27FC236}">
                <a16:creationId xmlns:a16="http://schemas.microsoft.com/office/drawing/2014/main" id="{5E81E835-1E27-B818-0E9A-39244D70F0A5}"/>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2998649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normAutofit fontScale="92500" lnSpcReduction="10000"/>
          </a:bodyPr>
          <a:lstStyle/>
          <a:p>
            <a:r>
              <a:rPr lang="en-US" dirty="0"/>
              <a:t>Business Intelligence Professional formerly software developer.</a:t>
            </a:r>
          </a:p>
          <a:p>
            <a:r>
              <a:rPr lang="en-US" dirty="0"/>
              <a:t>Over 10 years experience in Microsoft products</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normAutofit/>
          </a:bodyPr>
          <a:lstStyle/>
          <a:p>
            <a:r>
              <a:rPr lang="en-US" dirty="0"/>
              <a:t>ALM/DLM enthusiast and Azure DevOps Fan</a:t>
            </a:r>
          </a:p>
          <a:p>
            <a:r>
              <a:rPr lang="en-US" dirty="0"/>
              <a:t>Regular attendee at tech events</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906338" y="4339514"/>
            <a:ext cx="4865377" cy="532998"/>
          </a:xfrm>
        </p:spPr>
        <p:txBody>
          <a:bodyPr>
            <a:normAutofit/>
          </a:bodyPr>
          <a:lstStyle/>
          <a:p>
            <a:pPr marL="0" indent="0">
              <a:buNone/>
            </a:pPr>
            <a:r>
              <a:rPr lang="en-US" dirty="0"/>
              <a:t>@HeidiHasting</a:t>
            </a:r>
          </a:p>
        </p:txBody>
      </p:sp>
      <p:pic>
        <p:nvPicPr>
          <p:cNvPr id="3" name="Picture Placeholder 2">
            <a:extLst>
              <a:ext uri="{FF2B5EF4-FFF2-40B4-BE49-F238E27FC236}">
                <a16:creationId xmlns:a16="http://schemas.microsoft.com/office/drawing/2014/main" id="{33D7498B-4FC3-4CF9-A77B-FA5837FBF3B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471450" y="516250"/>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latin typeface="Congenial" panose="02000503040000020004" pitchFamily="2" charset="0"/>
              </a:rPr>
              <a:t>Heidi Hasting</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600403" y="4413874"/>
            <a:ext cx="305934" cy="305934"/>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sz="2398"/>
            </a:p>
          </p:txBody>
        </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5505"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B022818B-AF58-48FA-9C32-2D72FBCB0531}"/>
              </a:ext>
            </a:extLst>
          </p:cNvPr>
          <p:cNvSpPr txBox="1">
            <a:spLocks/>
          </p:cNvSpPr>
          <p:nvPr/>
        </p:nvSpPr>
        <p:spPr>
          <a:xfrm>
            <a:off x="914530" y="4745451"/>
            <a:ext cx="4865377" cy="532998"/>
          </a:xfrm>
          <a:prstGeom prst="rect">
            <a:avLst/>
          </a:prstGeom>
        </p:spPr>
        <p:txBody>
          <a:bodyPr/>
          <a:lstStyle>
            <a:lvl1pPr marL="0" indent="0" algn="l" defTabSz="1219170" rtl="0" eaLnBrk="1" latinLnBrk="0" hangingPunct="1">
              <a:lnSpc>
                <a:spcPct val="100000"/>
              </a:lnSpc>
              <a:spcBef>
                <a:spcPts val="0"/>
              </a:spcBef>
              <a:spcAft>
                <a:spcPts val="1200"/>
              </a:spcAft>
              <a:buClr>
                <a:schemeClr val="accent3"/>
              </a:buClr>
              <a:buFont typeface="Arial"/>
              <a:buNone/>
              <a:defRPr lang="en-US" sz="2400" b="0" i="0" kern="1200" dirty="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AU" sz="2398" dirty="0"/>
              <a:t>www.heidihasting.com</a:t>
            </a:r>
          </a:p>
        </p:txBody>
      </p:sp>
      <p:pic>
        <p:nvPicPr>
          <p:cNvPr id="4" name="Picture 3">
            <a:extLst>
              <a:ext uri="{FF2B5EF4-FFF2-40B4-BE49-F238E27FC236}">
                <a16:creationId xmlns:a16="http://schemas.microsoft.com/office/drawing/2014/main" id="{97D05047-43B5-4C1E-BED4-8F51EC824434}"/>
              </a:ext>
            </a:extLst>
          </p:cNvPr>
          <p:cNvPicPr>
            <a:picLocks noChangeAspect="1"/>
          </p:cNvPicPr>
          <p:nvPr/>
        </p:nvPicPr>
        <p:blipFill>
          <a:blip r:embed="rId4">
            <a:clrChange>
              <a:clrFrom>
                <a:srgbClr val="8AB4F8"/>
              </a:clrFrom>
              <a:clrTo>
                <a:srgbClr val="8AB4F8">
                  <a:alpha val="0"/>
                </a:srgbClr>
              </a:clrTo>
            </a:clrChange>
          </a:blip>
          <a:stretch>
            <a:fillRect/>
          </a:stretch>
        </p:blipFill>
        <p:spPr>
          <a:xfrm>
            <a:off x="3525124" y="636879"/>
            <a:ext cx="2168942" cy="1922796"/>
          </a:xfrm>
          <a:prstGeom prst="rect">
            <a:avLst/>
          </a:prstGeom>
        </p:spPr>
      </p:pic>
      <p:pic>
        <p:nvPicPr>
          <p:cNvPr id="1032" name="Picture 8" descr="Microsoft Certified: DevOps Engineer Expert badge image. Issued by Microsoft">
            <a:extLst>
              <a:ext uri="{FF2B5EF4-FFF2-40B4-BE49-F238E27FC236}">
                <a16:creationId xmlns:a16="http://schemas.microsoft.com/office/drawing/2014/main" id="{4194950B-3710-5460-7273-21853F961B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623" y="5779019"/>
            <a:ext cx="1047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crosoft Certified: Azure Enterprise Data Analyst Associate badge image. Issued by Microsoft">
            <a:extLst>
              <a:ext uri="{FF2B5EF4-FFF2-40B4-BE49-F238E27FC236}">
                <a16:creationId xmlns:a16="http://schemas.microsoft.com/office/drawing/2014/main" id="{A488DAB1-0AAF-0D7A-DFA8-AAAA3B2C45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1123" y="5779019"/>
            <a:ext cx="1047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icrosoft Certified: Azure Data Engineer Associate badge image. Issued by Microsoft">
            <a:extLst>
              <a:ext uri="{FF2B5EF4-FFF2-40B4-BE49-F238E27FC236}">
                <a16:creationId xmlns:a16="http://schemas.microsoft.com/office/drawing/2014/main" id="{15AF6558-0B3A-8A5E-AE04-F59232856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8873" y="5779019"/>
            <a:ext cx="1047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and white rectangular sign with white text&#10;&#10;Description automatically generated">
            <a:extLst>
              <a:ext uri="{FF2B5EF4-FFF2-40B4-BE49-F238E27FC236}">
                <a16:creationId xmlns:a16="http://schemas.microsoft.com/office/drawing/2014/main" id="{C2E49F55-3E41-4965-B8FC-BDB2112AC5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608" y="5779019"/>
            <a:ext cx="662548" cy="1047750"/>
          </a:xfrm>
          <a:prstGeom prst="rect">
            <a:avLst/>
          </a:prstGeom>
        </p:spPr>
      </p:pic>
      <p:pic>
        <p:nvPicPr>
          <p:cNvPr id="1038" name="Picture 14" descr="Microsoft Certified: Azure Data Fundamentals badge image. Issued by Microsoft">
            <a:extLst>
              <a:ext uri="{FF2B5EF4-FFF2-40B4-BE49-F238E27FC236}">
                <a16:creationId xmlns:a16="http://schemas.microsoft.com/office/drawing/2014/main" id="{58736821-5940-B145-F6C6-80CEA547E4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156" y="5779019"/>
            <a:ext cx="1047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icrosoft Certified: Power BI Data Analyst Associate badge image. Issued by Microsoft">
            <a:extLst>
              <a:ext uri="{FF2B5EF4-FFF2-40B4-BE49-F238E27FC236}">
                <a16:creationId xmlns:a16="http://schemas.microsoft.com/office/drawing/2014/main" id="{79C77D97-CEDC-FA09-F1C5-53AF8D8955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3373" y="5779019"/>
            <a:ext cx="1047750" cy="104775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5">
            <a:extLst>
              <a:ext uri="{FF2B5EF4-FFF2-40B4-BE49-F238E27FC236}">
                <a16:creationId xmlns:a16="http://schemas.microsoft.com/office/drawing/2014/main" id="{C3C323A7-2A0A-2E0B-02BE-F724E43F9A76}"/>
              </a:ext>
            </a:extLst>
          </p:cNvPr>
          <p:cNvSpPr txBox="1">
            <a:spLocks/>
          </p:cNvSpPr>
          <p:nvPr/>
        </p:nvSpPr>
        <p:spPr>
          <a:xfrm>
            <a:off x="471450" y="3146265"/>
            <a:ext cx="5445189" cy="5965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797" b="1"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sz="2000" dirty="0">
                <a:latin typeface="+mn-lt"/>
              </a:rPr>
              <a:t>Data Analytics Consultant</a:t>
            </a:r>
          </a:p>
        </p:txBody>
      </p:sp>
    </p:spTree>
    <p:extLst>
      <p:ext uri="{BB962C8B-B14F-4D97-AF65-F5344CB8AC3E}">
        <p14:creationId xmlns:p14="http://schemas.microsoft.com/office/powerpoint/2010/main" val="263194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0E72-F946-E35E-1552-79D217C18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4F20E-F2BA-B324-0B60-40A36DD51B39}"/>
              </a:ext>
            </a:extLst>
          </p:cNvPr>
          <p:cNvSpPr>
            <a:spLocks noGrp="1"/>
          </p:cNvSpPr>
          <p:nvPr>
            <p:ph type="ctrTitle"/>
          </p:nvPr>
        </p:nvSpPr>
        <p:spPr/>
        <p:txBody>
          <a:bodyPr>
            <a:normAutofit/>
          </a:bodyPr>
          <a:lstStyle/>
          <a:p>
            <a:r>
              <a:rPr lang="en-GB" dirty="0"/>
              <a:t>Git Integration</a:t>
            </a:r>
          </a:p>
        </p:txBody>
      </p:sp>
      <p:sp>
        <p:nvSpPr>
          <p:cNvPr id="3" name="Text Placeholder 2">
            <a:extLst>
              <a:ext uri="{FF2B5EF4-FFF2-40B4-BE49-F238E27FC236}">
                <a16:creationId xmlns:a16="http://schemas.microsoft.com/office/drawing/2014/main" id="{EE143BF8-C62D-ED53-BBC1-C16D823C5A88}"/>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282431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2667E-737D-D95B-D064-A69616044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E990C-882B-8C6F-318A-E2DFCB57B30B}"/>
              </a:ext>
            </a:extLst>
          </p:cNvPr>
          <p:cNvSpPr>
            <a:spLocks noGrp="1"/>
          </p:cNvSpPr>
          <p:nvPr>
            <p:ph type="ctrTitle"/>
          </p:nvPr>
        </p:nvSpPr>
        <p:spPr/>
        <p:txBody>
          <a:bodyPr>
            <a:normAutofit/>
          </a:bodyPr>
          <a:lstStyle/>
          <a:p>
            <a:r>
              <a:rPr lang="en-GB" dirty="0"/>
              <a:t>Linked Services</a:t>
            </a:r>
          </a:p>
        </p:txBody>
      </p:sp>
      <p:sp>
        <p:nvSpPr>
          <p:cNvPr id="3" name="Text Placeholder 2">
            <a:extLst>
              <a:ext uri="{FF2B5EF4-FFF2-40B4-BE49-F238E27FC236}">
                <a16:creationId xmlns:a16="http://schemas.microsoft.com/office/drawing/2014/main" id="{5E37535F-7FD3-501D-C154-75ACE7401F89}"/>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3085084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BCF4F-8476-54C8-AB6F-FDABF96414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7DFE9-62A8-C727-746E-8FC00A92CAA6}"/>
              </a:ext>
            </a:extLst>
          </p:cNvPr>
          <p:cNvSpPr>
            <a:spLocks noGrp="1"/>
          </p:cNvSpPr>
          <p:nvPr>
            <p:ph type="ctrTitle"/>
          </p:nvPr>
        </p:nvSpPr>
        <p:spPr/>
        <p:txBody>
          <a:bodyPr>
            <a:normAutofit/>
          </a:bodyPr>
          <a:lstStyle/>
          <a:p>
            <a:r>
              <a:rPr lang="en-GB" dirty="0"/>
              <a:t>Synapse Pipelines</a:t>
            </a:r>
          </a:p>
        </p:txBody>
      </p:sp>
      <p:sp>
        <p:nvSpPr>
          <p:cNvPr id="3" name="Text Placeholder 2">
            <a:extLst>
              <a:ext uri="{FF2B5EF4-FFF2-40B4-BE49-F238E27FC236}">
                <a16:creationId xmlns:a16="http://schemas.microsoft.com/office/drawing/2014/main" id="{37E4B09C-9617-7AB1-0C45-71093B0C5F84}"/>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1355466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D60EB-6B3F-1262-60AC-1289DCBFC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E1D11-C78A-01BC-7029-EA4705FE260E}"/>
              </a:ext>
            </a:extLst>
          </p:cNvPr>
          <p:cNvSpPr>
            <a:spLocks noGrp="1"/>
          </p:cNvSpPr>
          <p:nvPr>
            <p:ph type="ctrTitle"/>
          </p:nvPr>
        </p:nvSpPr>
        <p:spPr/>
        <p:txBody>
          <a:bodyPr>
            <a:normAutofit/>
          </a:bodyPr>
          <a:lstStyle/>
          <a:p>
            <a:r>
              <a:rPr lang="en-GB" dirty="0"/>
              <a:t>External Tables</a:t>
            </a:r>
          </a:p>
        </p:txBody>
      </p:sp>
      <p:sp>
        <p:nvSpPr>
          <p:cNvPr id="3" name="Text Placeholder 2">
            <a:extLst>
              <a:ext uri="{FF2B5EF4-FFF2-40B4-BE49-F238E27FC236}">
                <a16:creationId xmlns:a16="http://schemas.microsoft.com/office/drawing/2014/main" id="{1404D73F-E56E-3B1C-F40E-EC6D0BA34226}"/>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3378222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E315A-A635-23C6-429D-EBAD937E4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CF9B4-618D-85A5-5100-BB3F10CD4A5F}"/>
              </a:ext>
            </a:extLst>
          </p:cNvPr>
          <p:cNvSpPr>
            <a:spLocks noGrp="1"/>
          </p:cNvSpPr>
          <p:nvPr>
            <p:ph type="ctrTitle"/>
          </p:nvPr>
        </p:nvSpPr>
        <p:spPr/>
        <p:txBody>
          <a:bodyPr>
            <a:normAutofit/>
          </a:bodyPr>
          <a:lstStyle/>
          <a:p>
            <a:r>
              <a:rPr lang="en-GB" dirty="0"/>
              <a:t>Power BI</a:t>
            </a:r>
          </a:p>
        </p:txBody>
      </p:sp>
      <p:sp>
        <p:nvSpPr>
          <p:cNvPr id="3" name="Text Placeholder 2">
            <a:extLst>
              <a:ext uri="{FF2B5EF4-FFF2-40B4-BE49-F238E27FC236}">
                <a16:creationId xmlns:a16="http://schemas.microsoft.com/office/drawing/2014/main" id="{B735CA67-0407-D64C-03A2-608EA51334E6}"/>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3679640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6FC4E-B0ED-AD00-93CB-3D317EF1D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CBAA1-B615-B7E5-A044-0AA85C650FF6}"/>
              </a:ext>
            </a:extLst>
          </p:cNvPr>
          <p:cNvSpPr>
            <a:spLocks noGrp="1"/>
          </p:cNvSpPr>
          <p:nvPr>
            <p:ph type="ctrTitle"/>
          </p:nvPr>
        </p:nvSpPr>
        <p:spPr>
          <a:xfrm>
            <a:off x="1524000" y="1414360"/>
            <a:ext cx="9144000" cy="2110236"/>
          </a:xfrm>
        </p:spPr>
        <p:txBody>
          <a:bodyPr>
            <a:normAutofit fontScale="90000"/>
          </a:bodyPr>
          <a:lstStyle/>
          <a:p>
            <a:r>
              <a:rPr lang="en-GB" dirty="0"/>
              <a:t>Synapse</a:t>
            </a:r>
            <a:br>
              <a:rPr lang="en-GB" dirty="0"/>
            </a:br>
            <a:r>
              <a:rPr lang="en-GB" dirty="0"/>
              <a:t>The End</a:t>
            </a:r>
          </a:p>
        </p:txBody>
      </p:sp>
      <p:sp>
        <p:nvSpPr>
          <p:cNvPr id="3" name="Text Placeholder 2">
            <a:extLst>
              <a:ext uri="{FF2B5EF4-FFF2-40B4-BE49-F238E27FC236}">
                <a16:creationId xmlns:a16="http://schemas.microsoft.com/office/drawing/2014/main" id="{43916735-6BFF-E5E4-F3AF-E3E463E17151}"/>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1362320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7157D-A960-51E5-ADDA-080C0EAF1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9E328-4EBE-2EBE-750F-015F3F087F4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4BA11B8-CF85-0823-BDA8-AF7CA119E81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89879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89F2-A86F-D072-3872-05B293AE264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BD1BA4E-ED9F-4A02-E38B-0EE305C51F2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69295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9FCE-AD2C-D750-01A7-6573539F40E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51AF83A-C0DD-CE77-DF8B-7D5DC7DBBEB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06019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193F-10A6-9EA7-8037-5159FCBDCAE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C7BCFC9-BB5B-7256-4879-518565E0980F}"/>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BA00BA77-2906-62C8-A0B5-F4B199B6C1C9}"/>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72771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E18906-CE21-E080-1666-4953ED614E9B}"/>
              </a:ext>
            </a:extLst>
          </p:cNvPr>
          <p:cNvPicPr>
            <a:picLocks noChangeAspect="1"/>
          </p:cNvPicPr>
          <p:nvPr/>
        </p:nvPicPr>
        <p:blipFill>
          <a:blip r:embed="rId3">
            <a:clrChange>
              <a:clrFrom>
                <a:srgbClr val="8AB4F8"/>
              </a:clrFrom>
              <a:clrTo>
                <a:srgbClr val="8AB4F8">
                  <a:alpha val="0"/>
                </a:srgbClr>
              </a:clrTo>
            </a:clrChange>
          </a:blip>
          <a:stretch>
            <a:fillRect/>
          </a:stretch>
        </p:blipFill>
        <p:spPr>
          <a:xfrm>
            <a:off x="3385433" y="548734"/>
            <a:ext cx="2168942" cy="1922796"/>
          </a:xfrm>
          <a:prstGeom prst="rect">
            <a:avLst/>
          </a:prstGeo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latin typeface="Congenial" panose="02000503040000020004" pitchFamily="2" charset="0"/>
              </a:rPr>
              <a:t>Martin Catherall</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906338" y="4339514"/>
            <a:ext cx="4865377" cy="532998"/>
          </a:xfrm>
        </p:spPr>
        <p:txBody>
          <a:bodyPr>
            <a:normAutofit/>
          </a:bodyPr>
          <a:lstStyle/>
          <a:p>
            <a:pPr marL="0" indent="0">
              <a:buNone/>
            </a:pPr>
            <a:r>
              <a:rPr lang="en-US" dirty="0"/>
              <a:t>@MartyCatherall</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normAutofit/>
          </a:bodyPr>
          <a:lstStyle/>
          <a:p>
            <a:r>
              <a:rPr lang="en-US" dirty="0"/>
              <a:t>XXXX</a:t>
            </a:r>
          </a:p>
          <a:p>
            <a:r>
              <a:rPr lang="en-US" dirty="0"/>
              <a:t>XXXX</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normAutofit/>
          </a:bodyPr>
          <a:lstStyle/>
          <a:p>
            <a:r>
              <a:rPr lang="en-US" dirty="0"/>
              <a:t>XXXX</a:t>
            </a:r>
          </a:p>
          <a:p>
            <a:r>
              <a:rPr lang="en-US" dirty="0"/>
              <a:t>XXX</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600403" y="4413874"/>
            <a:ext cx="305934" cy="305934"/>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sz="2398"/>
            </a:p>
          </p:txBody>
        </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5505"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B022818B-AF58-48FA-9C32-2D72FBCB0531}"/>
              </a:ext>
            </a:extLst>
          </p:cNvPr>
          <p:cNvSpPr txBox="1">
            <a:spLocks/>
          </p:cNvSpPr>
          <p:nvPr/>
        </p:nvSpPr>
        <p:spPr>
          <a:xfrm>
            <a:off x="914530" y="4745451"/>
            <a:ext cx="4865377" cy="532998"/>
          </a:xfrm>
          <a:prstGeom prst="rect">
            <a:avLst/>
          </a:prstGeom>
        </p:spPr>
        <p:txBody>
          <a:bodyPr/>
          <a:lstStyle>
            <a:lvl1pPr marL="0" indent="0" algn="l" defTabSz="1219170" rtl="0" eaLnBrk="1" latinLnBrk="0" hangingPunct="1">
              <a:lnSpc>
                <a:spcPct val="100000"/>
              </a:lnSpc>
              <a:spcBef>
                <a:spcPts val="0"/>
              </a:spcBef>
              <a:spcAft>
                <a:spcPts val="1200"/>
              </a:spcAft>
              <a:buClr>
                <a:schemeClr val="accent3"/>
              </a:buClr>
              <a:buFont typeface="Arial"/>
              <a:buNone/>
              <a:defRPr lang="en-US" sz="2400" b="0" i="0" kern="1200" dirty="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AU" sz="2398" dirty="0"/>
              <a:t>www.MartinCatherall.com</a:t>
            </a:r>
          </a:p>
        </p:txBody>
      </p:sp>
      <p:pic>
        <p:nvPicPr>
          <p:cNvPr id="1036" name="Picture 12" descr="Microsoft Certified: Azure Data Engineer Associate badge image. Issued by Microsoft">
            <a:extLst>
              <a:ext uri="{FF2B5EF4-FFF2-40B4-BE49-F238E27FC236}">
                <a16:creationId xmlns:a16="http://schemas.microsoft.com/office/drawing/2014/main" id="{15AF6558-0B3A-8A5E-AE04-F59232856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8873" y="5747789"/>
            <a:ext cx="1047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and white rectangular sign with white text&#10;&#10;Description automatically generated">
            <a:extLst>
              <a:ext uri="{FF2B5EF4-FFF2-40B4-BE49-F238E27FC236}">
                <a16:creationId xmlns:a16="http://schemas.microsoft.com/office/drawing/2014/main" id="{C2E49F55-3E41-4965-B8FC-BDB2112AC5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08" y="5747789"/>
            <a:ext cx="662548" cy="1047750"/>
          </a:xfrm>
          <a:prstGeom prst="rect">
            <a:avLst/>
          </a:prstGeom>
        </p:spPr>
      </p:pic>
      <p:pic>
        <p:nvPicPr>
          <p:cNvPr id="1038" name="Picture 14" descr="Microsoft Certified: Azure Data Fundamentals badge image. Issued by Microsoft">
            <a:extLst>
              <a:ext uri="{FF2B5EF4-FFF2-40B4-BE49-F238E27FC236}">
                <a16:creationId xmlns:a16="http://schemas.microsoft.com/office/drawing/2014/main" id="{58736821-5940-B145-F6C6-80CEA547E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56" y="5747789"/>
            <a:ext cx="1047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icrosoft Certified: Power BI Data Analyst Associate badge image. Issued by Microsoft">
            <a:extLst>
              <a:ext uri="{FF2B5EF4-FFF2-40B4-BE49-F238E27FC236}">
                <a16:creationId xmlns:a16="http://schemas.microsoft.com/office/drawing/2014/main" id="{79C77D97-CEDC-FA09-F1C5-53AF8D8955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3373" y="5747789"/>
            <a:ext cx="1047750" cy="104775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5">
            <a:extLst>
              <a:ext uri="{FF2B5EF4-FFF2-40B4-BE49-F238E27FC236}">
                <a16:creationId xmlns:a16="http://schemas.microsoft.com/office/drawing/2014/main" id="{C3C323A7-2A0A-2E0B-02BE-F724E43F9A76}"/>
              </a:ext>
            </a:extLst>
          </p:cNvPr>
          <p:cNvSpPr txBox="1">
            <a:spLocks/>
          </p:cNvSpPr>
          <p:nvPr/>
        </p:nvSpPr>
        <p:spPr>
          <a:xfrm>
            <a:off x="471450" y="3146265"/>
            <a:ext cx="5445189" cy="5965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797" b="1"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sz="2000" dirty="0">
                <a:latin typeface="+mn-lt"/>
              </a:rPr>
              <a:t>Data Analytics Consultant</a:t>
            </a:r>
          </a:p>
        </p:txBody>
      </p:sp>
      <p:pic>
        <p:nvPicPr>
          <p:cNvPr id="11" name="Picture Placeholder 10" descr="A person with green eyes&#10;&#10;Description automatically generated">
            <a:extLst>
              <a:ext uri="{FF2B5EF4-FFF2-40B4-BE49-F238E27FC236}">
                <a16:creationId xmlns:a16="http://schemas.microsoft.com/office/drawing/2014/main" id="{D288ABAC-75F4-B7BB-0624-974D87C8B8B4}"/>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a:stretch>
            <a:fillRect/>
          </a:stretch>
        </p:blipFill>
        <p:spPr/>
      </p:pic>
      <p:pic>
        <p:nvPicPr>
          <p:cNvPr id="3" name="Picture 2">
            <a:extLst>
              <a:ext uri="{FF2B5EF4-FFF2-40B4-BE49-F238E27FC236}">
                <a16:creationId xmlns:a16="http://schemas.microsoft.com/office/drawing/2014/main" id="{3FF7D7CA-8267-E66F-397D-06C24BE82AE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537906" y="606390"/>
            <a:ext cx="2233809" cy="1557938"/>
          </a:xfrm>
          <a:prstGeom prst="rect">
            <a:avLst/>
          </a:prstGeom>
        </p:spPr>
      </p:pic>
      <p:pic>
        <p:nvPicPr>
          <p:cNvPr id="18" name="Picture 17" descr="A blue and white logo&#10;&#10;Description automatically generated">
            <a:extLst>
              <a:ext uri="{FF2B5EF4-FFF2-40B4-BE49-F238E27FC236}">
                <a16:creationId xmlns:a16="http://schemas.microsoft.com/office/drawing/2014/main" id="{8ED9F4B6-1B88-B6CF-B1D9-6B8C98F4FA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71123" y="5747864"/>
            <a:ext cx="1047600" cy="1047600"/>
          </a:xfrm>
          <a:prstGeom prst="rect">
            <a:avLst/>
          </a:prstGeom>
        </p:spPr>
      </p:pic>
      <p:pic>
        <p:nvPicPr>
          <p:cNvPr id="20" name="Picture 19" descr="A blue and white logo with white text&#10;&#10;Description automatically generated">
            <a:extLst>
              <a:ext uri="{FF2B5EF4-FFF2-40B4-BE49-F238E27FC236}">
                <a16:creationId xmlns:a16="http://schemas.microsoft.com/office/drawing/2014/main" id="{AAC48F2A-9836-17D7-37FF-F4AB89C38E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30575" y="5747864"/>
            <a:ext cx="1047600" cy="1047600"/>
          </a:xfrm>
          <a:prstGeom prst="rect">
            <a:avLst/>
          </a:prstGeom>
        </p:spPr>
      </p:pic>
    </p:spTree>
    <p:extLst>
      <p:ext uri="{BB962C8B-B14F-4D97-AF65-F5344CB8AC3E}">
        <p14:creationId xmlns:p14="http://schemas.microsoft.com/office/powerpoint/2010/main" val="344917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5B28-A613-6681-2846-A9488D33723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4067DC9-43EF-BE75-EA5C-68C94129900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57330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F72B-E41F-1927-F97F-6E4F1A7D1FC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9BF19FA-72FD-AD29-27D3-51E4379824E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70358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person wearing goggles&#10;&#10;Description automatically generated">
            <a:extLst>
              <a:ext uri="{FF2B5EF4-FFF2-40B4-BE49-F238E27FC236}">
                <a16:creationId xmlns:a16="http://schemas.microsoft.com/office/drawing/2014/main" id="{BCE7BBD7-4C88-9E7D-4FD7-5844C6745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658" y="2588039"/>
            <a:ext cx="2409910" cy="1054336"/>
          </a:xfrm>
          <a:prstGeom prst="rect">
            <a:avLst/>
          </a:prstGeom>
        </p:spPr>
      </p:pic>
      <p:pic>
        <p:nvPicPr>
          <p:cNvPr id="5" name="Picture 4" descr="A cartoon of a pilot waving&#10;&#10;Description automatically generated">
            <a:extLst>
              <a:ext uri="{FF2B5EF4-FFF2-40B4-BE49-F238E27FC236}">
                <a16:creationId xmlns:a16="http://schemas.microsoft.com/office/drawing/2014/main" id="{A3C84184-1F75-EEE8-C0CA-2089B646D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335" y="4286774"/>
            <a:ext cx="1785293" cy="2470251"/>
          </a:xfrm>
          <a:prstGeom prst="rect">
            <a:avLst/>
          </a:prstGeom>
        </p:spPr>
      </p:pic>
      <p:pic>
        <p:nvPicPr>
          <p:cNvPr id="7" name="Picture 6" descr="A cartoon of a person wearing a shirt&#10;&#10;Description automatically generated">
            <a:extLst>
              <a:ext uri="{FF2B5EF4-FFF2-40B4-BE49-F238E27FC236}">
                <a16:creationId xmlns:a16="http://schemas.microsoft.com/office/drawing/2014/main" id="{086311C7-7461-0C9A-0771-3E64887BD8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1134" y="4186106"/>
            <a:ext cx="1054848" cy="2561773"/>
          </a:xfrm>
          <a:prstGeom prst="rect">
            <a:avLst/>
          </a:prstGeom>
        </p:spPr>
      </p:pic>
      <p:pic>
        <p:nvPicPr>
          <p:cNvPr id="9" name="Picture 8" descr="A cartoon of a person holding a red object&#10;&#10;Description automatically generated">
            <a:extLst>
              <a:ext uri="{FF2B5EF4-FFF2-40B4-BE49-F238E27FC236}">
                <a16:creationId xmlns:a16="http://schemas.microsoft.com/office/drawing/2014/main" id="{2BFBBF1D-9EBA-746B-8669-4E59048E2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8522" y="3778985"/>
            <a:ext cx="1770727" cy="2978040"/>
          </a:xfrm>
          <a:prstGeom prst="rect">
            <a:avLst/>
          </a:prstGeom>
        </p:spPr>
      </p:pic>
      <p:pic>
        <p:nvPicPr>
          <p:cNvPr id="11" name="Picture 10" descr="A cartoon of a person&#10;&#10;Description automatically generated">
            <a:extLst>
              <a:ext uri="{FF2B5EF4-FFF2-40B4-BE49-F238E27FC236}">
                <a16:creationId xmlns:a16="http://schemas.microsoft.com/office/drawing/2014/main" id="{90037D93-FBC5-A77D-65D2-CFB67E68C1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11790" y="3933938"/>
            <a:ext cx="1231099" cy="2813941"/>
          </a:xfrm>
          <a:prstGeom prst="rect">
            <a:avLst/>
          </a:prstGeom>
        </p:spPr>
      </p:pic>
      <p:pic>
        <p:nvPicPr>
          <p:cNvPr id="13" name="Picture 12" descr="A cartoon of a person with a parachute&#10;&#10;Description automatically generated">
            <a:extLst>
              <a:ext uri="{FF2B5EF4-FFF2-40B4-BE49-F238E27FC236}">
                <a16:creationId xmlns:a16="http://schemas.microsoft.com/office/drawing/2014/main" id="{D419938A-E070-1EA6-A852-58F31C888E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37614" y="157577"/>
            <a:ext cx="2317105" cy="2510197"/>
          </a:xfrm>
          <a:prstGeom prst="rect">
            <a:avLst/>
          </a:prstGeom>
        </p:spPr>
      </p:pic>
      <p:pic>
        <p:nvPicPr>
          <p:cNvPr id="15" name="Picture 14" descr="A cartoon of a person in a wheelchair&#10;&#10;Description automatically generated">
            <a:extLst>
              <a:ext uri="{FF2B5EF4-FFF2-40B4-BE49-F238E27FC236}">
                <a16:creationId xmlns:a16="http://schemas.microsoft.com/office/drawing/2014/main" id="{58F9E390-FA91-4246-C6D2-3AFF8615B5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276" y="4536949"/>
            <a:ext cx="1880815" cy="2103820"/>
          </a:xfrm>
          <a:prstGeom prst="rect">
            <a:avLst/>
          </a:prstGeom>
        </p:spPr>
      </p:pic>
      <p:pic>
        <p:nvPicPr>
          <p:cNvPr id="17" name="Picture 16" descr="A cartoon character in a hot air balloon&#10;&#10;Description automatically generated">
            <a:extLst>
              <a:ext uri="{FF2B5EF4-FFF2-40B4-BE49-F238E27FC236}">
                <a16:creationId xmlns:a16="http://schemas.microsoft.com/office/drawing/2014/main" id="{E99B1415-B96D-8ADA-2B36-1ED0BFECB6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7925" y="231744"/>
            <a:ext cx="1827004" cy="3197256"/>
          </a:xfrm>
          <a:prstGeom prst="rect">
            <a:avLst/>
          </a:prstGeom>
        </p:spPr>
      </p:pic>
      <p:pic>
        <p:nvPicPr>
          <p:cNvPr id="19" name="Picture 18" descr="A red and white helicopter&#10;&#10;Description automatically generated">
            <a:extLst>
              <a:ext uri="{FF2B5EF4-FFF2-40B4-BE49-F238E27FC236}">
                <a16:creationId xmlns:a16="http://schemas.microsoft.com/office/drawing/2014/main" id="{0333A9ED-0FDF-E98E-4360-C5DE62B1B8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742" y="3354349"/>
            <a:ext cx="3252663" cy="1240565"/>
          </a:xfrm>
          <a:prstGeom prst="rect">
            <a:avLst/>
          </a:prstGeom>
        </p:spPr>
      </p:pic>
      <p:pic>
        <p:nvPicPr>
          <p:cNvPr id="21" name="Picture 20" descr="A blue and white object with a black background&#10;&#10;Description automatically generated">
            <a:extLst>
              <a:ext uri="{FF2B5EF4-FFF2-40B4-BE49-F238E27FC236}">
                <a16:creationId xmlns:a16="http://schemas.microsoft.com/office/drawing/2014/main" id="{57615AC6-80A8-2E29-FB20-E20662F188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4911" y="2299403"/>
            <a:ext cx="3252662" cy="924052"/>
          </a:xfrm>
          <a:prstGeom prst="rect">
            <a:avLst/>
          </a:prstGeom>
        </p:spPr>
      </p:pic>
      <p:pic>
        <p:nvPicPr>
          <p:cNvPr id="23" name="Picture 22" descr="A cartoon of a small green and yellow vehicle&#10;&#10;Description automatically generated">
            <a:extLst>
              <a:ext uri="{FF2B5EF4-FFF2-40B4-BE49-F238E27FC236}">
                <a16:creationId xmlns:a16="http://schemas.microsoft.com/office/drawing/2014/main" id="{E3A36A70-B36A-2AAE-53F0-3F50571645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9111" y="1269141"/>
            <a:ext cx="3153551" cy="919786"/>
          </a:xfrm>
          <a:prstGeom prst="rect">
            <a:avLst/>
          </a:prstGeom>
        </p:spPr>
      </p:pic>
      <p:pic>
        <p:nvPicPr>
          <p:cNvPr id="25" name="Picture 24" descr="A black and orange text&#10;&#10;Description automatically generated">
            <a:extLst>
              <a:ext uri="{FF2B5EF4-FFF2-40B4-BE49-F238E27FC236}">
                <a16:creationId xmlns:a16="http://schemas.microsoft.com/office/drawing/2014/main" id="{CDE5CDF6-B018-F4E9-FEBD-BC73BC265F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7515" y="347182"/>
            <a:ext cx="2850000" cy="806901"/>
          </a:xfrm>
          <a:prstGeom prst="rect">
            <a:avLst/>
          </a:prstGeom>
        </p:spPr>
      </p:pic>
      <p:pic>
        <p:nvPicPr>
          <p:cNvPr id="27" name="Picture 26" descr="A cartoon of a person wearing goggles&#10;&#10;Description automatically generated">
            <a:extLst>
              <a:ext uri="{FF2B5EF4-FFF2-40B4-BE49-F238E27FC236}">
                <a16:creationId xmlns:a16="http://schemas.microsoft.com/office/drawing/2014/main" id="{0258EEE8-A501-5F7B-572A-17A5A3759FD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95936" y="4420692"/>
            <a:ext cx="1387198" cy="2336334"/>
          </a:xfrm>
          <a:prstGeom prst="rect">
            <a:avLst/>
          </a:prstGeom>
        </p:spPr>
      </p:pic>
      <p:pic>
        <p:nvPicPr>
          <p:cNvPr id="29" name="Picture 28" descr="A cartoon of a person in a suit and goggles holding a swing glider&#10;&#10;Description automatically generated">
            <a:extLst>
              <a:ext uri="{FF2B5EF4-FFF2-40B4-BE49-F238E27FC236}">
                <a16:creationId xmlns:a16="http://schemas.microsoft.com/office/drawing/2014/main" id="{73611094-9D82-28A7-C257-F5272E982BA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72422" y="157577"/>
            <a:ext cx="4032385" cy="2016193"/>
          </a:xfrm>
          <a:prstGeom prst="rect">
            <a:avLst/>
          </a:prstGeom>
        </p:spPr>
      </p:pic>
      <p:pic>
        <p:nvPicPr>
          <p:cNvPr id="31" name="Picture 30" descr="A cartoon of a blimp&#10;&#10;Description automatically generated">
            <a:extLst>
              <a:ext uri="{FF2B5EF4-FFF2-40B4-BE49-F238E27FC236}">
                <a16:creationId xmlns:a16="http://schemas.microsoft.com/office/drawing/2014/main" id="{FE796A1C-8E3C-ED70-7E00-ABCA95BEF05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82869" y="2332597"/>
            <a:ext cx="2702032" cy="1640134"/>
          </a:xfrm>
          <a:prstGeom prst="rect">
            <a:avLst/>
          </a:prstGeom>
        </p:spPr>
      </p:pic>
    </p:spTree>
    <p:extLst>
      <p:ext uri="{BB962C8B-B14F-4D97-AF65-F5344CB8AC3E}">
        <p14:creationId xmlns:p14="http://schemas.microsoft.com/office/powerpoint/2010/main" val="1766050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6D1B-3351-3790-A737-8E0A8D5EE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9CF8F-8BE2-24AA-0B08-DC00B8A2F204}"/>
              </a:ext>
            </a:extLst>
          </p:cNvPr>
          <p:cNvSpPr>
            <a:spLocks noGrp="1"/>
          </p:cNvSpPr>
          <p:nvPr>
            <p:ph type="title"/>
          </p:nvPr>
        </p:nvSpPr>
        <p:spPr>
          <a:xfrm>
            <a:off x="4257711" y="593017"/>
            <a:ext cx="8037830" cy="1208029"/>
          </a:xfrm>
        </p:spPr>
        <p:txBody>
          <a:bodyPr/>
          <a:lstStyle/>
          <a:p>
            <a:r>
              <a:rPr lang="en-GB" dirty="0"/>
              <a:t>Agenda</a:t>
            </a:r>
          </a:p>
        </p:txBody>
      </p:sp>
      <p:sp>
        <p:nvSpPr>
          <p:cNvPr id="3" name="Text Placeholder 2">
            <a:extLst>
              <a:ext uri="{FF2B5EF4-FFF2-40B4-BE49-F238E27FC236}">
                <a16:creationId xmlns:a16="http://schemas.microsoft.com/office/drawing/2014/main" id="{09FCB6FE-79F0-EC0E-F805-65F8A128249C}"/>
              </a:ext>
            </a:extLst>
          </p:cNvPr>
          <p:cNvSpPr>
            <a:spLocks noGrp="1"/>
          </p:cNvSpPr>
          <p:nvPr>
            <p:ph type="body" idx="1"/>
          </p:nvPr>
        </p:nvSpPr>
        <p:spPr>
          <a:xfrm>
            <a:off x="1056407" y="2155371"/>
            <a:ext cx="3860827" cy="3741576"/>
          </a:xfrm>
        </p:spPr>
        <p:txBody>
          <a:bodyPr>
            <a:normAutofit/>
          </a:bodyPr>
          <a:lstStyle/>
          <a:p>
            <a:pPr marL="342900" indent="-342900">
              <a:buFont typeface="Arial" panose="020B0604020202020204" pitchFamily="34" charset="0"/>
              <a:buChar char="•"/>
            </a:pPr>
            <a:r>
              <a:rPr lang="en-GB" sz="3200" dirty="0"/>
              <a:t>Part 1</a:t>
            </a:r>
          </a:p>
          <a:p>
            <a:pPr marL="800100" lvl="1" indent="-342900">
              <a:buFont typeface="Arial" panose="020B0604020202020204" pitchFamily="34" charset="0"/>
              <a:buChar char="•"/>
            </a:pPr>
            <a:r>
              <a:rPr lang="en-GB" sz="2800" dirty="0"/>
              <a:t>Synapse demo</a:t>
            </a:r>
          </a:p>
          <a:p>
            <a:pPr marL="800100" lvl="1" indent="-342900">
              <a:buFont typeface="Arial" panose="020B0604020202020204" pitchFamily="34" charset="0"/>
              <a:buChar char="•"/>
            </a:pPr>
            <a:r>
              <a:rPr lang="en-GB" sz="2800" dirty="0"/>
              <a:t>Fabric demo</a:t>
            </a:r>
            <a:endParaRPr lang="en-GB" sz="2800" i="1" dirty="0"/>
          </a:p>
          <a:p>
            <a:pPr marL="342900" indent="-342900">
              <a:buFont typeface="Arial" panose="020B0604020202020204" pitchFamily="34" charset="0"/>
              <a:buChar char="•"/>
            </a:pPr>
            <a:r>
              <a:rPr lang="en-GB" sz="2800" i="1" dirty="0"/>
              <a:t>Small interval</a:t>
            </a:r>
            <a:endParaRPr lang="en-GB" sz="3200" dirty="0"/>
          </a:p>
          <a:p>
            <a:pPr marL="342900" indent="-342900">
              <a:buFont typeface="Arial" panose="020B0604020202020204" pitchFamily="34" charset="0"/>
              <a:buChar char="•"/>
            </a:pPr>
            <a:r>
              <a:rPr lang="en-GB" sz="3200" dirty="0"/>
              <a:t>Part 2</a:t>
            </a:r>
          </a:p>
          <a:p>
            <a:pPr marL="800100" lvl="1" indent="-342900">
              <a:buFont typeface="Arial" panose="020B0604020202020204" pitchFamily="34" charset="0"/>
              <a:buChar char="•"/>
            </a:pPr>
            <a:r>
              <a:rPr lang="en-GB" sz="2800" dirty="0"/>
              <a:t>Explore</a:t>
            </a:r>
          </a:p>
          <a:p>
            <a:pPr marL="800100" lvl="1" indent="-342900">
              <a:buFont typeface="Arial" panose="020B0604020202020204" pitchFamily="34" charset="0"/>
              <a:buChar char="•"/>
            </a:pPr>
            <a:r>
              <a:rPr lang="en-GB" sz="2800" dirty="0"/>
              <a:t>Discussion / Q&amp;A</a:t>
            </a:r>
          </a:p>
        </p:txBody>
      </p:sp>
    </p:spTree>
    <p:extLst>
      <p:ext uri="{BB962C8B-B14F-4D97-AF65-F5344CB8AC3E}">
        <p14:creationId xmlns:p14="http://schemas.microsoft.com/office/powerpoint/2010/main" val="3930326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1BE348-8FD9-7F24-87C0-4DAF1697FE1E}"/>
              </a:ext>
            </a:extLst>
          </p:cNvPr>
          <p:cNvSpPr>
            <a:spLocks noGrp="1"/>
          </p:cNvSpPr>
          <p:nvPr>
            <p:ph type="title"/>
          </p:nvPr>
        </p:nvSpPr>
        <p:spPr/>
        <p:txBody>
          <a:bodyPr/>
          <a:lstStyle/>
          <a:p>
            <a:r>
              <a:rPr lang="en-AU" dirty="0"/>
              <a:t>Source Data</a:t>
            </a:r>
          </a:p>
        </p:txBody>
      </p:sp>
      <p:sp>
        <p:nvSpPr>
          <p:cNvPr id="5" name="Text Placeholder 4">
            <a:extLst>
              <a:ext uri="{FF2B5EF4-FFF2-40B4-BE49-F238E27FC236}">
                <a16:creationId xmlns:a16="http://schemas.microsoft.com/office/drawing/2014/main" id="{035ABE4C-EAC3-D927-9ADD-D03D3AD22AA2}"/>
              </a:ext>
            </a:extLst>
          </p:cNvPr>
          <p:cNvSpPr>
            <a:spLocks noGrp="1"/>
          </p:cNvSpPr>
          <p:nvPr>
            <p:ph type="body" idx="1"/>
          </p:nvPr>
        </p:nvSpPr>
        <p:spPr>
          <a:xfrm>
            <a:off x="3250853" y="5079075"/>
            <a:ext cx="4823419" cy="498765"/>
          </a:xfrm>
        </p:spPr>
        <p:txBody>
          <a:bodyPr/>
          <a:lstStyle/>
          <a:p>
            <a:r>
              <a:rPr lang="en-AU" dirty="0"/>
              <a:t>https://rebrickable.com/downloads/</a:t>
            </a:r>
          </a:p>
        </p:txBody>
      </p:sp>
      <p:pic>
        <p:nvPicPr>
          <p:cNvPr id="7" name="Picture 6">
            <a:extLst>
              <a:ext uri="{FF2B5EF4-FFF2-40B4-BE49-F238E27FC236}">
                <a16:creationId xmlns:a16="http://schemas.microsoft.com/office/drawing/2014/main" id="{95CEC25E-CEFA-FA7D-1CEE-40F320129DA0}"/>
              </a:ext>
            </a:extLst>
          </p:cNvPr>
          <p:cNvPicPr>
            <a:picLocks noChangeAspect="1"/>
          </p:cNvPicPr>
          <p:nvPr/>
        </p:nvPicPr>
        <p:blipFill>
          <a:blip r:embed="rId3"/>
          <a:stretch>
            <a:fillRect/>
          </a:stretch>
        </p:blipFill>
        <p:spPr>
          <a:xfrm>
            <a:off x="3131859" y="2264267"/>
            <a:ext cx="4823419" cy="2883566"/>
          </a:xfrm>
          <a:prstGeom prst="rect">
            <a:avLst/>
          </a:prstGeom>
        </p:spPr>
      </p:pic>
    </p:spTree>
    <p:extLst>
      <p:ext uri="{BB962C8B-B14F-4D97-AF65-F5344CB8AC3E}">
        <p14:creationId xmlns:p14="http://schemas.microsoft.com/office/powerpoint/2010/main" val="2374480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E865033-FFF8-D4BD-7B0E-4AA2FE957DE7}"/>
              </a:ext>
            </a:extLst>
          </p:cNvPr>
          <p:cNvGrpSpPr/>
          <p:nvPr/>
        </p:nvGrpSpPr>
        <p:grpSpPr>
          <a:xfrm>
            <a:off x="886690" y="2432760"/>
            <a:ext cx="1936867" cy="2177934"/>
            <a:chOff x="886690" y="2432760"/>
            <a:chExt cx="1936867" cy="2177934"/>
          </a:xfrm>
        </p:grpSpPr>
        <p:sp>
          <p:nvSpPr>
            <p:cNvPr id="13" name="Rectangle: Rounded Corners 12">
              <a:extLst>
                <a:ext uri="{FF2B5EF4-FFF2-40B4-BE49-F238E27FC236}">
                  <a16:creationId xmlns:a16="http://schemas.microsoft.com/office/drawing/2014/main" id="{92DA8286-47A7-863C-C29A-D55C04198FCD}"/>
                </a:ext>
              </a:extLst>
            </p:cNvPr>
            <p:cNvSpPr/>
            <p:nvPr/>
          </p:nvSpPr>
          <p:spPr>
            <a:xfrm>
              <a:off x="886690" y="2432760"/>
              <a:ext cx="1936867" cy="2177934"/>
            </a:xfrm>
            <a:prstGeom prst="roundRect">
              <a:avLst/>
            </a:prstGeom>
            <a:solidFill>
              <a:schemeClr val="accent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AU" dirty="0"/>
            </a:p>
          </p:txBody>
        </p:sp>
        <p:sp>
          <p:nvSpPr>
            <p:cNvPr id="18" name="TextBox 17">
              <a:extLst>
                <a:ext uri="{FF2B5EF4-FFF2-40B4-BE49-F238E27FC236}">
                  <a16:creationId xmlns:a16="http://schemas.microsoft.com/office/drawing/2014/main" id="{478431D9-3847-558D-33CF-B637DDE53886}"/>
                </a:ext>
              </a:extLst>
            </p:cNvPr>
            <p:cNvSpPr txBox="1"/>
            <p:nvPr/>
          </p:nvSpPr>
          <p:spPr>
            <a:xfrm>
              <a:off x="1343895" y="4186341"/>
              <a:ext cx="824072" cy="369332"/>
            </a:xfrm>
            <a:prstGeom prst="rect">
              <a:avLst/>
            </a:prstGeom>
            <a:noFill/>
          </p:spPr>
          <p:txBody>
            <a:bodyPr wrap="none" rtlCol="0">
              <a:spAutoFit/>
            </a:bodyPr>
            <a:lstStyle/>
            <a:p>
              <a:r>
                <a:rPr lang="en-AU" dirty="0"/>
                <a:t>Source</a:t>
              </a:r>
            </a:p>
          </p:txBody>
        </p:sp>
      </p:grpSp>
      <p:grpSp>
        <p:nvGrpSpPr>
          <p:cNvPr id="27" name="Group 26">
            <a:extLst>
              <a:ext uri="{FF2B5EF4-FFF2-40B4-BE49-F238E27FC236}">
                <a16:creationId xmlns:a16="http://schemas.microsoft.com/office/drawing/2014/main" id="{000C3035-5BE8-E0B3-8A93-2CCE1571B906}"/>
              </a:ext>
            </a:extLst>
          </p:cNvPr>
          <p:cNvGrpSpPr/>
          <p:nvPr/>
        </p:nvGrpSpPr>
        <p:grpSpPr>
          <a:xfrm>
            <a:off x="9163394" y="2412931"/>
            <a:ext cx="1866207" cy="2177934"/>
            <a:chOff x="9163394" y="2412931"/>
            <a:chExt cx="1866207" cy="2177934"/>
          </a:xfrm>
        </p:grpSpPr>
        <p:sp>
          <p:nvSpPr>
            <p:cNvPr id="16" name="Rectangle: Rounded Corners 15">
              <a:extLst>
                <a:ext uri="{FF2B5EF4-FFF2-40B4-BE49-F238E27FC236}">
                  <a16:creationId xmlns:a16="http://schemas.microsoft.com/office/drawing/2014/main" id="{C6D72F63-F91C-511A-4D56-98903041975E}"/>
                </a:ext>
              </a:extLst>
            </p:cNvPr>
            <p:cNvSpPr/>
            <p:nvPr/>
          </p:nvSpPr>
          <p:spPr>
            <a:xfrm>
              <a:off x="9163394" y="2412931"/>
              <a:ext cx="1866207" cy="2177934"/>
            </a:xfrm>
            <a:prstGeom prst="roundRect">
              <a:avLst/>
            </a:prstGeom>
            <a:solidFill>
              <a:schemeClr val="accent4">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AU" dirty="0"/>
            </a:p>
          </p:txBody>
        </p:sp>
        <p:sp>
          <p:nvSpPr>
            <p:cNvPr id="22" name="TextBox 21">
              <a:extLst>
                <a:ext uri="{FF2B5EF4-FFF2-40B4-BE49-F238E27FC236}">
                  <a16:creationId xmlns:a16="http://schemas.microsoft.com/office/drawing/2014/main" id="{B009D42E-D324-3020-645E-35C8C8EE0810}"/>
                </a:ext>
              </a:extLst>
            </p:cNvPr>
            <p:cNvSpPr txBox="1"/>
            <p:nvPr/>
          </p:nvSpPr>
          <p:spPr>
            <a:xfrm>
              <a:off x="9543010" y="4181095"/>
              <a:ext cx="1002197" cy="369332"/>
            </a:xfrm>
            <a:prstGeom prst="rect">
              <a:avLst/>
            </a:prstGeom>
            <a:noFill/>
          </p:spPr>
          <p:txBody>
            <a:bodyPr wrap="none" rtlCol="0">
              <a:spAutoFit/>
            </a:bodyPr>
            <a:lstStyle/>
            <a:p>
              <a:r>
                <a:rPr lang="en-AU" dirty="0"/>
                <a:t>Visualise</a:t>
              </a:r>
            </a:p>
          </p:txBody>
        </p:sp>
      </p:grpSp>
      <p:grpSp>
        <p:nvGrpSpPr>
          <p:cNvPr id="26" name="Group 25">
            <a:extLst>
              <a:ext uri="{FF2B5EF4-FFF2-40B4-BE49-F238E27FC236}">
                <a16:creationId xmlns:a16="http://schemas.microsoft.com/office/drawing/2014/main" id="{C5572257-2CFA-AB3E-D7ED-6F08AA6E3335}"/>
              </a:ext>
            </a:extLst>
          </p:cNvPr>
          <p:cNvGrpSpPr/>
          <p:nvPr/>
        </p:nvGrpSpPr>
        <p:grpSpPr>
          <a:xfrm>
            <a:off x="6932815" y="2412931"/>
            <a:ext cx="2053241" cy="2177934"/>
            <a:chOff x="6932815" y="2412931"/>
            <a:chExt cx="2053241" cy="2177934"/>
          </a:xfrm>
        </p:grpSpPr>
        <p:sp>
          <p:nvSpPr>
            <p:cNvPr id="15" name="Rectangle: Rounded Corners 14">
              <a:extLst>
                <a:ext uri="{FF2B5EF4-FFF2-40B4-BE49-F238E27FC236}">
                  <a16:creationId xmlns:a16="http://schemas.microsoft.com/office/drawing/2014/main" id="{214336AE-4FDF-577D-0E8B-9CCF681FF060}"/>
                </a:ext>
              </a:extLst>
            </p:cNvPr>
            <p:cNvSpPr/>
            <p:nvPr/>
          </p:nvSpPr>
          <p:spPr>
            <a:xfrm>
              <a:off x="6932815" y="2412931"/>
              <a:ext cx="2053241" cy="2177934"/>
            </a:xfrm>
            <a:prstGeom prst="roundRect">
              <a:avLst/>
            </a:prstGeom>
            <a:solidFill>
              <a:srgbClr val="7030A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AU" dirty="0"/>
            </a:p>
          </p:txBody>
        </p:sp>
        <p:sp>
          <p:nvSpPr>
            <p:cNvPr id="21" name="TextBox 20">
              <a:extLst>
                <a:ext uri="{FF2B5EF4-FFF2-40B4-BE49-F238E27FC236}">
                  <a16:creationId xmlns:a16="http://schemas.microsoft.com/office/drawing/2014/main" id="{F6EFDDC8-B099-6FA6-9A56-318EAE213836}"/>
                </a:ext>
              </a:extLst>
            </p:cNvPr>
            <p:cNvSpPr txBox="1"/>
            <p:nvPr/>
          </p:nvSpPr>
          <p:spPr>
            <a:xfrm>
              <a:off x="7683731" y="4186341"/>
              <a:ext cx="1130053" cy="369332"/>
            </a:xfrm>
            <a:prstGeom prst="rect">
              <a:avLst/>
            </a:prstGeom>
            <a:noFill/>
          </p:spPr>
          <p:txBody>
            <a:bodyPr wrap="none" rtlCol="0">
              <a:spAutoFit/>
            </a:bodyPr>
            <a:lstStyle/>
            <a:p>
              <a:r>
                <a:rPr lang="en-AU" dirty="0"/>
                <a:t>Transform</a:t>
              </a:r>
            </a:p>
          </p:txBody>
        </p:sp>
      </p:grpSp>
      <p:grpSp>
        <p:nvGrpSpPr>
          <p:cNvPr id="25" name="Group 24">
            <a:extLst>
              <a:ext uri="{FF2B5EF4-FFF2-40B4-BE49-F238E27FC236}">
                <a16:creationId xmlns:a16="http://schemas.microsoft.com/office/drawing/2014/main" id="{C488D102-9A49-C4FF-F1E0-D0E5C61092A4}"/>
              </a:ext>
            </a:extLst>
          </p:cNvPr>
          <p:cNvGrpSpPr/>
          <p:nvPr/>
        </p:nvGrpSpPr>
        <p:grpSpPr>
          <a:xfrm>
            <a:off x="5073536" y="2432760"/>
            <a:ext cx="2432857" cy="2177934"/>
            <a:chOff x="5073536" y="2432760"/>
            <a:chExt cx="2432857" cy="2177934"/>
          </a:xfrm>
        </p:grpSpPr>
        <p:sp>
          <p:nvSpPr>
            <p:cNvPr id="17" name="Rectangle: Rounded Corners 16">
              <a:extLst>
                <a:ext uri="{FF2B5EF4-FFF2-40B4-BE49-F238E27FC236}">
                  <a16:creationId xmlns:a16="http://schemas.microsoft.com/office/drawing/2014/main" id="{285BA9FF-8E5F-B050-DDDF-127AB38351A3}"/>
                </a:ext>
              </a:extLst>
            </p:cNvPr>
            <p:cNvSpPr/>
            <p:nvPr/>
          </p:nvSpPr>
          <p:spPr>
            <a:xfrm>
              <a:off x="5073536" y="2432760"/>
              <a:ext cx="2432857" cy="2177934"/>
            </a:xfrm>
            <a:prstGeom prst="roundRect">
              <a:avLst/>
            </a:prstGeom>
            <a:solidFill>
              <a:srgbClr val="00B0F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AU" dirty="0"/>
            </a:p>
          </p:txBody>
        </p:sp>
        <p:sp>
          <p:nvSpPr>
            <p:cNvPr id="20" name="TextBox 19">
              <a:extLst>
                <a:ext uri="{FF2B5EF4-FFF2-40B4-BE49-F238E27FC236}">
                  <a16:creationId xmlns:a16="http://schemas.microsoft.com/office/drawing/2014/main" id="{0E870CEA-B7A1-8F8F-97E6-A98166F344D4}"/>
                </a:ext>
              </a:extLst>
            </p:cNvPr>
            <p:cNvSpPr txBox="1"/>
            <p:nvPr/>
          </p:nvSpPr>
          <p:spPr>
            <a:xfrm>
              <a:off x="5732763" y="4208520"/>
              <a:ext cx="895502" cy="369332"/>
            </a:xfrm>
            <a:prstGeom prst="rect">
              <a:avLst/>
            </a:prstGeom>
            <a:noFill/>
          </p:spPr>
          <p:txBody>
            <a:bodyPr wrap="none" rtlCol="0">
              <a:spAutoFit/>
            </a:bodyPr>
            <a:lstStyle/>
            <a:p>
              <a:r>
                <a:rPr lang="en-AU" dirty="0"/>
                <a:t>Storage</a:t>
              </a:r>
            </a:p>
          </p:txBody>
        </p:sp>
      </p:grpSp>
      <p:grpSp>
        <p:nvGrpSpPr>
          <p:cNvPr id="24" name="Group 23">
            <a:extLst>
              <a:ext uri="{FF2B5EF4-FFF2-40B4-BE49-F238E27FC236}">
                <a16:creationId xmlns:a16="http://schemas.microsoft.com/office/drawing/2014/main" id="{5D594A9A-90B3-C2FC-2CAA-A8E140CFDE08}"/>
              </a:ext>
            </a:extLst>
          </p:cNvPr>
          <p:cNvGrpSpPr/>
          <p:nvPr/>
        </p:nvGrpSpPr>
        <p:grpSpPr>
          <a:xfrm>
            <a:off x="3000896" y="2432760"/>
            <a:ext cx="1895302" cy="2177934"/>
            <a:chOff x="3000896" y="2432760"/>
            <a:chExt cx="1895302" cy="2177934"/>
          </a:xfrm>
        </p:grpSpPr>
        <p:sp>
          <p:nvSpPr>
            <p:cNvPr id="14" name="Rectangle: Rounded Corners 13">
              <a:extLst>
                <a:ext uri="{FF2B5EF4-FFF2-40B4-BE49-F238E27FC236}">
                  <a16:creationId xmlns:a16="http://schemas.microsoft.com/office/drawing/2014/main" id="{B4498E2F-5FB1-95A9-C8D1-5458D034189E}"/>
                </a:ext>
              </a:extLst>
            </p:cNvPr>
            <p:cNvSpPr/>
            <p:nvPr/>
          </p:nvSpPr>
          <p:spPr>
            <a:xfrm>
              <a:off x="3000896" y="2432760"/>
              <a:ext cx="1895302" cy="2177934"/>
            </a:xfrm>
            <a:prstGeom prst="roundRect">
              <a:avLst/>
            </a:prstGeom>
            <a:solidFill>
              <a:srgbClr val="00B05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AU" dirty="0"/>
            </a:p>
          </p:txBody>
        </p:sp>
        <p:sp>
          <p:nvSpPr>
            <p:cNvPr id="19" name="TextBox 18">
              <a:extLst>
                <a:ext uri="{FF2B5EF4-FFF2-40B4-BE49-F238E27FC236}">
                  <a16:creationId xmlns:a16="http://schemas.microsoft.com/office/drawing/2014/main" id="{4DF52A9D-E4B8-A94E-7B31-847A3B10F0DC}"/>
                </a:ext>
              </a:extLst>
            </p:cNvPr>
            <p:cNvSpPr txBox="1"/>
            <p:nvPr/>
          </p:nvSpPr>
          <p:spPr>
            <a:xfrm>
              <a:off x="3637027" y="4219846"/>
              <a:ext cx="506870" cy="369332"/>
            </a:xfrm>
            <a:prstGeom prst="rect">
              <a:avLst/>
            </a:prstGeom>
            <a:noFill/>
          </p:spPr>
          <p:txBody>
            <a:bodyPr wrap="none" rtlCol="0">
              <a:spAutoFit/>
            </a:bodyPr>
            <a:lstStyle/>
            <a:p>
              <a:r>
                <a:rPr lang="en-AU" dirty="0"/>
                <a:t>ETL</a:t>
              </a:r>
            </a:p>
          </p:txBody>
        </p:sp>
      </p:grpSp>
      <p:sp>
        <p:nvSpPr>
          <p:cNvPr id="4" name="Title 3">
            <a:extLst>
              <a:ext uri="{FF2B5EF4-FFF2-40B4-BE49-F238E27FC236}">
                <a16:creationId xmlns:a16="http://schemas.microsoft.com/office/drawing/2014/main" id="{972CA9DF-FECE-7EB1-BCEA-AA8C49633805}"/>
              </a:ext>
            </a:extLst>
          </p:cNvPr>
          <p:cNvSpPr>
            <a:spLocks noGrp="1"/>
          </p:cNvSpPr>
          <p:nvPr>
            <p:ph type="title"/>
          </p:nvPr>
        </p:nvSpPr>
        <p:spPr>
          <a:xfrm>
            <a:off x="3132513" y="755823"/>
            <a:ext cx="7481364" cy="1048039"/>
          </a:xfrm>
        </p:spPr>
        <p:txBody>
          <a:bodyPr/>
          <a:lstStyle/>
          <a:p>
            <a:r>
              <a:rPr lang="en-AU" dirty="0"/>
              <a:t>Overview</a:t>
            </a:r>
          </a:p>
        </p:txBody>
      </p:sp>
      <p:pic>
        <p:nvPicPr>
          <p:cNvPr id="10" name="Picture 9">
            <a:extLst>
              <a:ext uri="{FF2B5EF4-FFF2-40B4-BE49-F238E27FC236}">
                <a16:creationId xmlns:a16="http://schemas.microsoft.com/office/drawing/2014/main" id="{85FD0CDB-BDFC-4D2D-E086-7BE674E826C9}"/>
              </a:ext>
            </a:extLst>
          </p:cNvPr>
          <p:cNvPicPr>
            <a:picLocks noChangeAspect="1"/>
          </p:cNvPicPr>
          <p:nvPr/>
        </p:nvPicPr>
        <p:blipFill>
          <a:blip r:embed="rId2"/>
          <a:stretch>
            <a:fillRect/>
          </a:stretch>
        </p:blipFill>
        <p:spPr>
          <a:xfrm>
            <a:off x="922713" y="2654896"/>
            <a:ext cx="10205258" cy="706168"/>
          </a:xfrm>
          <a:prstGeom prst="rect">
            <a:avLst/>
          </a:prstGeom>
        </p:spPr>
      </p:pic>
      <p:pic>
        <p:nvPicPr>
          <p:cNvPr id="12" name="Picture 11">
            <a:extLst>
              <a:ext uri="{FF2B5EF4-FFF2-40B4-BE49-F238E27FC236}">
                <a16:creationId xmlns:a16="http://schemas.microsoft.com/office/drawing/2014/main" id="{C23DE007-C0D2-2DED-0294-B4FC98F4F252}"/>
              </a:ext>
            </a:extLst>
          </p:cNvPr>
          <p:cNvPicPr>
            <a:picLocks noChangeAspect="1"/>
          </p:cNvPicPr>
          <p:nvPr/>
        </p:nvPicPr>
        <p:blipFill>
          <a:blip r:embed="rId3"/>
          <a:stretch>
            <a:fillRect/>
          </a:stretch>
        </p:blipFill>
        <p:spPr>
          <a:xfrm>
            <a:off x="922713" y="3521727"/>
            <a:ext cx="10076410" cy="629422"/>
          </a:xfrm>
          <a:prstGeom prst="rect">
            <a:avLst/>
          </a:prstGeom>
        </p:spPr>
      </p:pic>
    </p:spTree>
    <p:extLst>
      <p:ext uri="{BB962C8B-B14F-4D97-AF65-F5344CB8AC3E}">
        <p14:creationId xmlns:p14="http://schemas.microsoft.com/office/powerpoint/2010/main" val="266839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9682-4076-977B-B72B-41E8880B9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BB84C-D77C-9277-DFC4-9C3467779E3B}"/>
              </a:ext>
            </a:extLst>
          </p:cNvPr>
          <p:cNvSpPr>
            <a:spLocks noGrp="1"/>
          </p:cNvSpPr>
          <p:nvPr>
            <p:ph type="ctrTitle"/>
          </p:nvPr>
        </p:nvSpPr>
        <p:spPr/>
        <p:txBody>
          <a:bodyPr/>
          <a:lstStyle/>
          <a:p>
            <a:r>
              <a:rPr lang="en-GB" dirty="0"/>
              <a:t>Part 1</a:t>
            </a:r>
          </a:p>
        </p:txBody>
      </p:sp>
      <p:sp>
        <p:nvSpPr>
          <p:cNvPr id="3" name="Text Placeholder 2">
            <a:extLst>
              <a:ext uri="{FF2B5EF4-FFF2-40B4-BE49-F238E27FC236}">
                <a16:creationId xmlns:a16="http://schemas.microsoft.com/office/drawing/2014/main" id="{2F0FED8B-1AA0-0BFE-AC7A-0E87B5C659B5}"/>
              </a:ext>
            </a:extLst>
          </p:cNvPr>
          <p:cNvSpPr>
            <a:spLocks noGrp="1"/>
          </p:cNvSpPr>
          <p:nvPr>
            <p:ph type="body" idx="1"/>
          </p:nvPr>
        </p:nvSpPr>
        <p:spPr>
          <a:xfrm>
            <a:off x="3232958" y="3754955"/>
            <a:ext cx="5726082" cy="1142722"/>
          </a:xfrm>
        </p:spPr>
        <p:txBody>
          <a:bodyPr>
            <a:normAutofit/>
          </a:bodyPr>
          <a:lstStyle/>
          <a:p>
            <a:r>
              <a:rPr lang="en-GB" dirty="0"/>
              <a:t>Heidi Hasting</a:t>
            </a:r>
          </a:p>
          <a:p>
            <a:r>
              <a:rPr lang="en-GB" dirty="0"/>
              <a:t>Martin Catherall</a:t>
            </a:r>
          </a:p>
        </p:txBody>
      </p:sp>
    </p:spTree>
    <p:extLst>
      <p:ext uri="{BB962C8B-B14F-4D97-AF65-F5344CB8AC3E}">
        <p14:creationId xmlns:p14="http://schemas.microsoft.com/office/powerpoint/2010/main" val="2036022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E8CD7-9F2B-2933-76B2-1F6EBE248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5DF584-B85E-E5A2-0796-4B33450F1D93}"/>
              </a:ext>
            </a:extLst>
          </p:cNvPr>
          <p:cNvSpPr>
            <a:spLocks noGrp="1"/>
          </p:cNvSpPr>
          <p:nvPr>
            <p:ph type="title"/>
          </p:nvPr>
        </p:nvSpPr>
        <p:spPr/>
        <p:txBody>
          <a:bodyPr/>
          <a:lstStyle/>
          <a:p>
            <a:pPr algn="ctr"/>
            <a:r>
              <a:rPr lang="en-GB" dirty="0"/>
              <a:t>DEMO</a:t>
            </a:r>
          </a:p>
        </p:txBody>
      </p:sp>
      <p:sp>
        <p:nvSpPr>
          <p:cNvPr id="3" name="Text Placeholder 2">
            <a:extLst>
              <a:ext uri="{FF2B5EF4-FFF2-40B4-BE49-F238E27FC236}">
                <a16:creationId xmlns:a16="http://schemas.microsoft.com/office/drawing/2014/main" id="{A5F2F421-1D13-B06C-A71D-03408A4C6AC8}"/>
              </a:ext>
            </a:extLst>
          </p:cNvPr>
          <p:cNvSpPr>
            <a:spLocks noGrp="1"/>
          </p:cNvSpPr>
          <p:nvPr>
            <p:ph type="body" idx="1"/>
          </p:nvPr>
        </p:nvSpPr>
        <p:spPr/>
        <p:txBody>
          <a:bodyPr>
            <a:normAutofit/>
          </a:bodyPr>
          <a:lstStyle/>
          <a:p>
            <a:pPr algn="ctr"/>
            <a:r>
              <a:rPr lang="en-GB" sz="9600" b="1" dirty="0"/>
              <a:t>Synapse</a:t>
            </a:r>
          </a:p>
        </p:txBody>
      </p:sp>
    </p:spTree>
    <p:extLst>
      <p:ext uri="{BB962C8B-B14F-4D97-AF65-F5344CB8AC3E}">
        <p14:creationId xmlns:p14="http://schemas.microsoft.com/office/powerpoint/2010/main" val="332337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0E346-1645-DF46-9C22-22ECA4947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F38299-F334-D314-9EC4-842528DB6268}"/>
              </a:ext>
            </a:extLst>
          </p:cNvPr>
          <p:cNvSpPr>
            <a:spLocks noGrp="1"/>
          </p:cNvSpPr>
          <p:nvPr>
            <p:ph type="title"/>
          </p:nvPr>
        </p:nvSpPr>
        <p:spPr/>
        <p:txBody>
          <a:bodyPr/>
          <a:lstStyle/>
          <a:p>
            <a:pPr algn="ctr"/>
            <a:r>
              <a:rPr lang="en-GB" dirty="0"/>
              <a:t>DEMO</a:t>
            </a:r>
          </a:p>
        </p:txBody>
      </p:sp>
      <p:sp>
        <p:nvSpPr>
          <p:cNvPr id="3" name="Text Placeholder 2">
            <a:extLst>
              <a:ext uri="{FF2B5EF4-FFF2-40B4-BE49-F238E27FC236}">
                <a16:creationId xmlns:a16="http://schemas.microsoft.com/office/drawing/2014/main" id="{0BC17C0E-9A03-F915-7832-BA1270D0B138}"/>
              </a:ext>
            </a:extLst>
          </p:cNvPr>
          <p:cNvSpPr>
            <a:spLocks noGrp="1"/>
          </p:cNvSpPr>
          <p:nvPr>
            <p:ph type="body" idx="1"/>
          </p:nvPr>
        </p:nvSpPr>
        <p:spPr/>
        <p:txBody>
          <a:bodyPr>
            <a:normAutofit/>
          </a:bodyPr>
          <a:lstStyle/>
          <a:p>
            <a:pPr algn="ctr"/>
            <a:r>
              <a:rPr lang="en-GB" sz="9600" b="1" dirty="0"/>
              <a:t>Fabric</a:t>
            </a:r>
          </a:p>
        </p:txBody>
      </p:sp>
    </p:spTree>
    <p:extLst>
      <p:ext uri="{BB962C8B-B14F-4D97-AF65-F5344CB8AC3E}">
        <p14:creationId xmlns:p14="http://schemas.microsoft.com/office/powerpoint/2010/main" val="3629443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fef856b-9957-4c63-8350-3d47a877eed5" xsi:nil="true"/>
    <lcf76f155ced4ddcb4097134ff3c332f xmlns="5c1ef3b4-dda5-4ed2-aafb-ef543d07122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16CB46AF1B55445AFFCE62E7D374E1A" ma:contentTypeVersion="18" ma:contentTypeDescription="Create a new document." ma:contentTypeScope="" ma:versionID="553ef55b15c9ee91e8936282d2458a82">
  <xsd:schema xmlns:xsd="http://www.w3.org/2001/XMLSchema" xmlns:xs="http://www.w3.org/2001/XMLSchema" xmlns:p="http://schemas.microsoft.com/office/2006/metadata/properties" xmlns:ns2="6fef856b-9957-4c63-8350-3d47a877eed5" xmlns:ns3="5c1ef3b4-dda5-4ed2-aafb-ef543d07122a" targetNamespace="http://schemas.microsoft.com/office/2006/metadata/properties" ma:root="true" ma:fieldsID="3ca161407472da45f55f3fbd8e16a48f" ns2:_="" ns3:_="">
    <xsd:import namespace="6fef856b-9957-4c63-8350-3d47a877eed5"/>
    <xsd:import namespace="5c1ef3b4-dda5-4ed2-aafb-ef543d07122a"/>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lcf76f155ced4ddcb4097134ff3c332f" minOccurs="0"/>
                <xsd:element ref="ns2:TaxCatchAll" minOccurs="0"/>
                <xsd:element ref="ns3:MediaServiceSearchProperties"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ef856b-9957-4c63-8350-3d47a877ee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TaxCatchAll" ma:index="22" nillable="true" ma:displayName="Taxonomy Catch All Column" ma:hidden="true" ma:list="{6c5012b2-fd90-4653-9f66-53529b1924c6}" ma:internalName="TaxCatchAll" ma:showField="CatchAllData" ma:web="6fef856b-9957-4c63-8350-3d47a877eed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c1ef3b4-dda5-4ed2-aafb-ef543d07122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4273c50-2572-4e30-a8ed-000810e0682b"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LengthInSeconds" ma:index="24" nillable="true" ma:displayName="MediaLengthInSeconds" ma:hidden="true" ma:internalName="MediaLengthInSeconds" ma:readOnly="true">
      <xsd:simpleType>
        <xsd:restriction base="dms:Unknown"/>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D06969-232C-4B45-A023-22C785139D66}">
  <ds:schemaRefs>
    <ds:schemaRef ds:uri="http://schemas.microsoft.com/office/2006/metadata/properties"/>
    <ds:schemaRef ds:uri="http://schemas.microsoft.com/office/infopath/2007/PartnerControls"/>
    <ds:schemaRef ds:uri="6fef856b-9957-4c63-8350-3d47a877eed5"/>
    <ds:schemaRef ds:uri="5c1ef3b4-dda5-4ed2-aafb-ef543d07122a"/>
  </ds:schemaRefs>
</ds:datastoreItem>
</file>

<file path=customXml/itemProps2.xml><?xml version="1.0" encoding="utf-8"?>
<ds:datastoreItem xmlns:ds="http://schemas.openxmlformats.org/officeDocument/2006/customXml" ds:itemID="{19100325-5E82-423C-9840-FAF71CE7122F}">
  <ds:schemaRefs>
    <ds:schemaRef ds:uri="http://schemas.microsoft.com/sharepoint/v3/contenttype/forms"/>
  </ds:schemaRefs>
</ds:datastoreItem>
</file>

<file path=customXml/itemProps3.xml><?xml version="1.0" encoding="utf-8"?>
<ds:datastoreItem xmlns:ds="http://schemas.openxmlformats.org/officeDocument/2006/customXml" ds:itemID="{2344A534-2DC3-4D64-882D-BC66A94C7C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ef856b-9957-4c63-8350-3d47a877eed5"/>
    <ds:schemaRef ds:uri="5c1ef3b4-dda5-4ed2-aafb-ef543d0712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258</TotalTime>
  <Words>557</Words>
  <Application>Microsoft Office PowerPoint</Application>
  <PresentationFormat>Widescreen</PresentationFormat>
  <Paragraphs>108</Paragraphs>
  <Slides>32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Arial</vt:lpstr>
      <vt:lpstr>Calibri</vt:lpstr>
      <vt:lpstr>Calibri Light</vt:lpstr>
      <vt:lpstr>Congenial</vt:lpstr>
      <vt:lpstr>Roboto</vt:lpstr>
      <vt:lpstr>Segoe UI Semibold</vt:lpstr>
      <vt:lpstr>Office Theme</vt:lpstr>
      <vt:lpstr>Synapse vs Fabric</vt:lpstr>
      <vt:lpstr>Heidi Hasting</vt:lpstr>
      <vt:lpstr>Martin Catherall</vt:lpstr>
      <vt:lpstr>Agenda</vt:lpstr>
      <vt:lpstr>Source Data</vt:lpstr>
      <vt:lpstr>Overview</vt:lpstr>
      <vt:lpstr>Part 1</vt:lpstr>
      <vt:lpstr>DEMO</vt:lpstr>
      <vt:lpstr>DEMO</vt:lpstr>
      <vt:lpstr>Part 2</vt:lpstr>
      <vt:lpstr>Discussion</vt:lpstr>
      <vt:lpstr>Questions</vt:lpstr>
      <vt:lpstr>PowerPoint Presentation</vt:lpstr>
      <vt:lpstr>Synapse</vt:lpstr>
      <vt:lpstr>Resource Group</vt:lpstr>
      <vt:lpstr>Key Vault</vt:lpstr>
      <vt:lpstr>Storage Account</vt:lpstr>
      <vt:lpstr>Synapse Workspace</vt:lpstr>
      <vt:lpstr>Key Vault Secret Management</vt:lpstr>
      <vt:lpstr>Git Integration</vt:lpstr>
      <vt:lpstr>Linked Services</vt:lpstr>
      <vt:lpstr>Synapse Pipelines</vt:lpstr>
      <vt:lpstr>External Tables</vt:lpstr>
      <vt:lpstr>Power BI</vt:lpstr>
      <vt:lpstr>Synapse 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Annabel Hemingbrough</dc:creator>
  <cp:lastModifiedBy>Heidi Hasting</cp:lastModifiedBy>
  <cp:revision>15</cp:revision>
  <dcterms:created xsi:type="dcterms:W3CDTF">2023-09-13T08:13:44Z</dcterms:created>
  <dcterms:modified xsi:type="dcterms:W3CDTF">2024-03-03T10:24:27Z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Internal Purple Frog Systems document</vt:lpwstr>
  </property>
  <property fmtid="{D5CDD505-2E9C-101B-9397-08002B2CF9AE}" pid="4" name="MSIP_Label_a81883d7-7687-437e-93f2-e8f88ef256b4_Enabled">
    <vt:lpwstr>true</vt:lpwstr>
  </property>
  <property fmtid="{D5CDD505-2E9C-101B-9397-08002B2CF9AE}" pid="5" name="MSIP_Label_a81883d7-7687-437e-93f2-e8f88ef256b4_SetDate">
    <vt:lpwstr>2023-09-13T08:41:58Z</vt:lpwstr>
  </property>
  <property fmtid="{D5CDD505-2E9C-101B-9397-08002B2CF9AE}" pid="6" name="MSIP_Label_a81883d7-7687-437e-93f2-e8f88ef256b4_Method">
    <vt:lpwstr>Privileged</vt:lpwstr>
  </property>
  <property fmtid="{D5CDD505-2E9C-101B-9397-08002B2CF9AE}" pid="7" name="MSIP_Label_a81883d7-7687-437e-93f2-e8f88ef256b4_Name">
    <vt:lpwstr>Public</vt:lpwstr>
  </property>
  <property fmtid="{D5CDD505-2E9C-101B-9397-08002B2CF9AE}" pid="8" name="MSIP_Label_a81883d7-7687-437e-93f2-e8f88ef256b4_SiteId">
    <vt:lpwstr>7e3de8e7-4d84-476e-98b0-8c195a3a2a1e</vt:lpwstr>
  </property>
  <property fmtid="{D5CDD505-2E9C-101B-9397-08002B2CF9AE}" pid="9" name="MSIP_Label_a81883d7-7687-437e-93f2-e8f88ef256b4_ActionId">
    <vt:lpwstr>8d1a62ca-c679-4a0f-9654-1f372a9ea4a8</vt:lpwstr>
  </property>
  <property fmtid="{D5CDD505-2E9C-101B-9397-08002B2CF9AE}" pid="10" name="MSIP_Label_a81883d7-7687-437e-93f2-e8f88ef256b4_ContentBits">
    <vt:lpwstr>0</vt:lpwstr>
  </property>
  <property fmtid="{D5CDD505-2E9C-101B-9397-08002B2CF9AE}" pid="11" name="ContentTypeId">
    <vt:lpwstr>0x010100916CB46AF1B55445AFFCE62E7D374E1A</vt:lpwstr>
  </property>
  <property fmtid="{D5CDD505-2E9C-101B-9397-08002B2CF9AE}" pid="12" name="MSIP_Label_defa4170-0d19-0005-0004-bc88714345d2_Enabled">
    <vt:lpwstr>true</vt:lpwstr>
  </property>
  <property fmtid="{D5CDD505-2E9C-101B-9397-08002B2CF9AE}" pid="13" name="MSIP_Label_defa4170-0d19-0005-0004-bc88714345d2_SetDate">
    <vt:lpwstr>2024-03-02T01:02:27Z</vt:lpwstr>
  </property>
  <property fmtid="{D5CDD505-2E9C-101B-9397-08002B2CF9AE}" pid="14" name="MSIP_Label_defa4170-0d19-0005-0004-bc88714345d2_Method">
    <vt:lpwstr>Standard</vt:lpwstr>
  </property>
  <property fmtid="{D5CDD505-2E9C-101B-9397-08002B2CF9AE}" pid="15" name="MSIP_Label_defa4170-0d19-0005-0004-bc88714345d2_Name">
    <vt:lpwstr>defa4170-0d19-0005-0004-bc88714345d2</vt:lpwstr>
  </property>
  <property fmtid="{D5CDD505-2E9C-101B-9397-08002B2CF9AE}" pid="16" name="MSIP_Label_defa4170-0d19-0005-0004-bc88714345d2_SiteId">
    <vt:lpwstr>8a66cd01-4138-4f73-9ff3-11bf1b167707</vt:lpwstr>
  </property>
  <property fmtid="{D5CDD505-2E9C-101B-9397-08002B2CF9AE}" pid="17" name="MSIP_Label_defa4170-0d19-0005-0004-bc88714345d2_ActionId">
    <vt:lpwstr>cd5c5b74-2af6-410b-9dec-26cc7eba3b30</vt:lpwstr>
  </property>
  <property fmtid="{D5CDD505-2E9C-101B-9397-08002B2CF9AE}" pid="18" name="MSIP_Label_defa4170-0d19-0005-0004-bc88714345d2_ContentBits">
    <vt:lpwstr>0</vt:lpwstr>
  </property>
</Properties>
</file>